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handoutMasterIdLst>
    <p:handoutMasterId r:id="rId63"/>
  </p:handoutMasterIdLst>
  <p:sldIdLst>
    <p:sldId id="267" r:id="rId2"/>
    <p:sldId id="257" r:id="rId3"/>
    <p:sldId id="268" r:id="rId4"/>
    <p:sldId id="269" r:id="rId5"/>
    <p:sldId id="270" r:id="rId6"/>
    <p:sldId id="342" r:id="rId7"/>
    <p:sldId id="341" r:id="rId8"/>
    <p:sldId id="289" r:id="rId9"/>
    <p:sldId id="340" r:id="rId10"/>
    <p:sldId id="260" r:id="rId11"/>
    <p:sldId id="291" r:id="rId12"/>
    <p:sldId id="261" r:id="rId13"/>
    <p:sldId id="292" r:id="rId14"/>
    <p:sldId id="262" r:id="rId15"/>
    <p:sldId id="294" r:id="rId16"/>
    <p:sldId id="295" r:id="rId17"/>
    <p:sldId id="265" r:id="rId18"/>
    <p:sldId id="266" r:id="rId19"/>
    <p:sldId id="263" r:id="rId20"/>
    <p:sldId id="298" r:id="rId21"/>
    <p:sldId id="299" r:id="rId22"/>
    <p:sldId id="293" r:id="rId23"/>
    <p:sldId id="300" r:id="rId24"/>
    <p:sldId id="297" r:id="rId25"/>
    <p:sldId id="343" r:id="rId26"/>
    <p:sldId id="344" r:id="rId27"/>
    <p:sldId id="274" r:id="rId28"/>
    <p:sldId id="275" r:id="rId29"/>
    <p:sldId id="276" r:id="rId30"/>
    <p:sldId id="277" r:id="rId31"/>
    <p:sldId id="279" r:id="rId32"/>
    <p:sldId id="280" r:id="rId33"/>
    <p:sldId id="281" r:id="rId34"/>
    <p:sldId id="282" r:id="rId35"/>
    <p:sldId id="283" r:id="rId36"/>
    <p:sldId id="284" r:id="rId37"/>
    <p:sldId id="296" r:id="rId38"/>
    <p:sldId id="306" r:id="rId39"/>
    <p:sldId id="307" r:id="rId40"/>
    <p:sldId id="308" r:id="rId41"/>
    <p:sldId id="309" r:id="rId42"/>
    <p:sldId id="310" r:id="rId43"/>
    <p:sldId id="311" r:id="rId44"/>
    <p:sldId id="313" r:id="rId45"/>
    <p:sldId id="345" r:id="rId46"/>
    <p:sldId id="346" r:id="rId47"/>
    <p:sldId id="347" r:id="rId48"/>
    <p:sldId id="348" r:id="rId49"/>
    <p:sldId id="314" r:id="rId50"/>
    <p:sldId id="349" r:id="rId51"/>
    <p:sldId id="350" r:id="rId52"/>
    <p:sldId id="315" r:id="rId53"/>
    <p:sldId id="316" r:id="rId54"/>
    <p:sldId id="317" r:id="rId55"/>
    <p:sldId id="352" r:id="rId56"/>
    <p:sldId id="318" r:id="rId57"/>
    <p:sldId id="319" r:id="rId58"/>
    <p:sldId id="320" r:id="rId59"/>
    <p:sldId id="321" r:id="rId60"/>
    <p:sldId id="258"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2" autoAdjust="0"/>
    <p:restoredTop sz="94585" autoAdjust="0"/>
  </p:normalViewPr>
  <p:slideViewPr>
    <p:cSldViewPr>
      <p:cViewPr varScale="1">
        <p:scale>
          <a:sx n="68" d="100"/>
          <a:sy n="68" d="100"/>
        </p:scale>
        <p:origin x="-570" y="-108"/>
      </p:cViewPr>
      <p:guideLst>
        <p:guide orient="horz" pos="2160"/>
        <p:guide pos="2880"/>
      </p:guideLst>
    </p:cSldViewPr>
  </p:slideViewPr>
  <p:outlineViewPr>
    <p:cViewPr>
      <p:scale>
        <a:sx n="33" d="100"/>
        <a:sy n="33" d="100"/>
      </p:scale>
      <p:origin x="0" y="564"/>
    </p:cViewPr>
  </p:outlineViewPr>
  <p:notesTextViewPr>
    <p:cViewPr>
      <p:scale>
        <a:sx n="100" d="100"/>
        <a:sy n="100" d="100"/>
      </p:scale>
      <p:origin x="0" y="0"/>
    </p:cViewPr>
  </p:notesTextViewPr>
  <p:sorterViewPr>
    <p:cViewPr>
      <p:scale>
        <a:sx n="66" d="100"/>
        <a:sy n="66" d="100"/>
      </p:scale>
      <p:origin x="0" y="561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A3175-96E4-4836-9DD0-BDA5019EB95A}" type="datetimeFigureOut">
              <a:rPr lang="en-US" smtClean="0"/>
              <a:pPr/>
              <a:t>12/4/2013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0BD5AA5-2C1B-4159-91AC-582127156217}"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8517FE-8CCF-4497-9D71-036A25C7E0F6}" type="datetimeFigureOut">
              <a:rPr lang="en-US" smtClean="0"/>
              <a:pPr/>
              <a:t>12/4/2013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A64E38-160B-4B17-8532-5729C3BE619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A64E38-160B-4B17-8532-5729C3BE6195}" type="slidenum">
              <a:rPr lang="en-US" smtClean="0"/>
              <a:pPr/>
              <a:t>44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BF3084C-9977-4DDB-AD49-FC28B7729484}" type="datetimeFigureOut">
              <a:rPr lang="en-US" smtClean="0"/>
              <a:pPr/>
              <a:t>12/4/2013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28F786-5193-45DE-AFE7-F133278E510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F3084C-9977-4DDB-AD49-FC28B7729484}" type="datetimeFigureOut">
              <a:rPr lang="en-US" smtClean="0"/>
              <a:pPr/>
              <a:t>12/4/2013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28F786-5193-45DE-AFE7-F133278E510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F3084C-9977-4DDB-AD49-FC28B7729484}" type="datetimeFigureOut">
              <a:rPr lang="en-US" smtClean="0"/>
              <a:pPr/>
              <a:t>12/4/2013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28F786-5193-45DE-AFE7-F133278E510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9"/>
          <p:cNvSpPr>
            <a:spLocks noGrp="1" noChangeArrowheads="1"/>
          </p:cNvSpPr>
          <p:nvPr>
            <p:ph type="dt" sz="half" idx="10"/>
          </p:nvPr>
        </p:nvSpPr>
        <p:spPr>
          <a:ln/>
        </p:spPr>
        <p:txBody>
          <a:bodyPr/>
          <a:lstStyle>
            <a:lvl1pPr>
              <a:defRPr/>
            </a:lvl1pPr>
          </a:lstStyle>
          <a:p>
            <a:pPr>
              <a:defRPr/>
            </a:pPr>
            <a:endParaRPr lang="en-US"/>
          </a:p>
        </p:txBody>
      </p:sp>
      <p:sp>
        <p:nvSpPr>
          <p:cNvPr id="6" name="Rectangle 20"/>
          <p:cNvSpPr>
            <a:spLocks noGrp="1" noChangeArrowheads="1"/>
          </p:cNvSpPr>
          <p:nvPr>
            <p:ph type="ftr" sz="quarter" idx="11"/>
          </p:nvPr>
        </p:nvSpPr>
        <p:spPr>
          <a:ln/>
        </p:spPr>
        <p:txBody>
          <a:bodyPr/>
          <a:lstStyle>
            <a:lvl1pPr>
              <a:defRPr/>
            </a:lvl1pPr>
          </a:lstStyle>
          <a:p>
            <a:pPr>
              <a:defRPr/>
            </a:pPr>
            <a:endParaRPr lang="en-US"/>
          </a:p>
        </p:txBody>
      </p:sp>
      <p:sp>
        <p:nvSpPr>
          <p:cNvPr id="7" name="Rectangle 21"/>
          <p:cNvSpPr>
            <a:spLocks noGrp="1" noChangeArrowheads="1"/>
          </p:cNvSpPr>
          <p:nvPr>
            <p:ph type="sldNum" sz="quarter" idx="12"/>
          </p:nvPr>
        </p:nvSpPr>
        <p:spPr>
          <a:ln/>
        </p:spPr>
        <p:txBody>
          <a:bodyPr/>
          <a:lstStyle>
            <a:lvl1pPr>
              <a:defRPr/>
            </a:lvl1pPr>
          </a:lstStyle>
          <a:p>
            <a:pPr>
              <a:defRPr/>
            </a:pPr>
            <a:fld id="{B924BC4F-1D52-4500-B35A-63D37FF8334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41763"/>
            <a:ext cx="8229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9"/>
          <p:cNvSpPr>
            <a:spLocks noGrp="1" noChangeArrowheads="1"/>
          </p:cNvSpPr>
          <p:nvPr>
            <p:ph type="dt" sz="half" idx="10"/>
          </p:nvPr>
        </p:nvSpPr>
        <p:spPr>
          <a:ln/>
        </p:spPr>
        <p:txBody>
          <a:bodyPr/>
          <a:lstStyle>
            <a:lvl1pPr>
              <a:defRPr/>
            </a:lvl1pPr>
          </a:lstStyle>
          <a:p>
            <a:pPr>
              <a:defRPr/>
            </a:pPr>
            <a:endParaRPr lang="en-US"/>
          </a:p>
        </p:txBody>
      </p:sp>
      <p:sp>
        <p:nvSpPr>
          <p:cNvPr id="6" name="Rectangle 20"/>
          <p:cNvSpPr>
            <a:spLocks noGrp="1" noChangeArrowheads="1"/>
          </p:cNvSpPr>
          <p:nvPr>
            <p:ph type="ftr" sz="quarter" idx="11"/>
          </p:nvPr>
        </p:nvSpPr>
        <p:spPr>
          <a:ln/>
        </p:spPr>
        <p:txBody>
          <a:bodyPr/>
          <a:lstStyle>
            <a:lvl1pPr>
              <a:defRPr/>
            </a:lvl1pPr>
          </a:lstStyle>
          <a:p>
            <a:pPr>
              <a:defRPr/>
            </a:pPr>
            <a:endParaRPr lang="en-US"/>
          </a:p>
        </p:txBody>
      </p:sp>
      <p:sp>
        <p:nvSpPr>
          <p:cNvPr id="7" name="Rectangle 21"/>
          <p:cNvSpPr>
            <a:spLocks noGrp="1" noChangeArrowheads="1"/>
          </p:cNvSpPr>
          <p:nvPr>
            <p:ph type="sldNum" sz="quarter" idx="12"/>
          </p:nvPr>
        </p:nvSpPr>
        <p:spPr>
          <a:ln/>
        </p:spPr>
        <p:txBody>
          <a:bodyPr/>
          <a:lstStyle>
            <a:lvl1pPr>
              <a:defRPr/>
            </a:lvl1pPr>
          </a:lstStyle>
          <a:p>
            <a:pPr>
              <a:defRPr/>
            </a:pPr>
            <a:fld id="{44360C69-AA1A-49D6-BE64-5EBF603637C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F3084C-9977-4DDB-AD49-FC28B7729484}" type="datetimeFigureOut">
              <a:rPr lang="en-US" smtClean="0"/>
              <a:pPr/>
              <a:t>12/4/2013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28F786-5193-45DE-AFE7-F133278E510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F3084C-9977-4DDB-AD49-FC28B7729484}" type="datetimeFigureOut">
              <a:rPr lang="en-US" smtClean="0"/>
              <a:pPr/>
              <a:t>12/4/2013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28F786-5193-45DE-AFE7-F133278E510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BF3084C-9977-4DDB-AD49-FC28B7729484}" type="datetimeFigureOut">
              <a:rPr lang="en-US" smtClean="0"/>
              <a:pPr/>
              <a:t>12/4/2013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28F786-5193-45DE-AFE7-F133278E510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BF3084C-9977-4DDB-AD49-FC28B7729484}" type="datetimeFigureOut">
              <a:rPr lang="en-US" smtClean="0"/>
              <a:pPr/>
              <a:t>12/4/2013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28F786-5193-45DE-AFE7-F133278E510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BF3084C-9977-4DDB-AD49-FC28B7729484}" type="datetimeFigureOut">
              <a:rPr lang="en-US" smtClean="0"/>
              <a:pPr/>
              <a:t>12/4/2013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28F786-5193-45DE-AFE7-F133278E510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F3084C-9977-4DDB-AD49-FC28B7729484}" type="datetimeFigureOut">
              <a:rPr lang="en-US" smtClean="0"/>
              <a:pPr/>
              <a:t>12/4/2013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28F786-5193-45DE-AFE7-F133278E510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F3084C-9977-4DDB-AD49-FC28B7729484}" type="datetimeFigureOut">
              <a:rPr lang="en-US" smtClean="0"/>
              <a:pPr/>
              <a:t>12/4/2013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28F786-5193-45DE-AFE7-F133278E510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F3084C-9977-4DDB-AD49-FC28B7729484}" type="datetimeFigureOut">
              <a:rPr lang="en-US" smtClean="0"/>
              <a:pPr/>
              <a:t>12/4/2013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28F786-5193-45DE-AFE7-F133278E510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F3084C-9977-4DDB-AD49-FC28B7729484}" type="datetimeFigureOut">
              <a:rPr lang="en-US" smtClean="0"/>
              <a:pPr/>
              <a:t>12/4/2013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28F786-5193-45DE-AFE7-F133278E510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gif"/><Relationship Id="rId4" Type="http://schemas.openxmlformats.org/officeDocument/2006/relationships/image" Target="../media/image20.jpeg"/></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5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jpeg"/></Relationships>
</file>

<file path=ppt/slides/_rels/slide5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pPr eaLnBrk="1" hangingPunct="1">
              <a:defRPr/>
            </a:pPr>
            <a:r>
              <a:rPr lang="en-US" smtClean="0"/>
              <a:t>                                                                                                                                                                                                                                          </a:t>
            </a:r>
          </a:p>
        </p:txBody>
      </p:sp>
      <p:pic>
        <p:nvPicPr>
          <p:cNvPr id="3075" name="Picture 7" descr="worldoceans"/>
          <p:cNvPicPr>
            <a:picLocks noGrp="1" noChangeAspect="1" noChangeArrowheads="1"/>
          </p:cNvPicPr>
          <p:nvPr>
            <p:ph idx="1"/>
          </p:nvPr>
        </p:nvPicPr>
        <p:blipFill>
          <a:blip r:embed="rId2" cstate="print"/>
          <a:srcRect/>
          <a:stretch>
            <a:fillRect/>
          </a:stretch>
        </p:blipFill>
        <p:spPr>
          <a:xfrm>
            <a:off x="0" y="381000"/>
            <a:ext cx="9144000" cy="6024862"/>
          </a:xfr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dirty="0" smtClean="0"/>
              <a:t>Continental shelf</a:t>
            </a:r>
            <a:endParaRPr lang="en-US" dirty="0"/>
          </a:p>
        </p:txBody>
      </p:sp>
      <p:sp>
        <p:nvSpPr>
          <p:cNvPr id="3" name="Content Placeholder 2"/>
          <p:cNvSpPr>
            <a:spLocks noGrp="1"/>
          </p:cNvSpPr>
          <p:nvPr>
            <p:ph sz="half" idx="1"/>
          </p:nvPr>
        </p:nvSpPr>
        <p:spPr>
          <a:xfrm>
            <a:off x="0" y="1295400"/>
            <a:ext cx="8915400" cy="3886200"/>
          </a:xfrm>
        </p:spPr>
        <p:txBody>
          <a:bodyPr>
            <a:normAutofit fontScale="62500" lnSpcReduction="20000"/>
          </a:bodyPr>
          <a:lstStyle/>
          <a:p>
            <a:r>
              <a:rPr lang="en-US" sz="6400" dirty="0" smtClean="0"/>
              <a:t>Depth of 130 meters and gets steeper</a:t>
            </a:r>
          </a:p>
          <a:p>
            <a:pPr>
              <a:lnSpc>
                <a:spcPct val="90000"/>
              </a:lnSpc>
              <a:defRPr/>
            </a:pPr>
            <a:r>
              <a:rPr lang="en-US" sz="6400" dirty="0" smtClean="0"/>
              <a:t>A continental shelf slopes gently from the shoreline.</a:t>
            </a:r>
          </a:p>
          <a:p>
            <a:pPr>
              <a:lnSpc>
                <a:spcPct val="90000"/>
              </a:lnSpc>
              <a:defRPr/>
            </a:pPr>
            <a:r>
              <a:rPr lang="en-US" sz="6400" dirty="0" smtClean="0"/>
              <a:t>The width of the continental shelf varies.</a:t>
            </a:r>
          </a:p>
          <a:p>
            <a:pPr>
              <a:lnSpc>
                <a:spcPct val="90000"/>
              </a:lnSpc>
              <a:defRPr/>
            </a:pPr>
            <a:r>
              <a:rPr lang="en-US" sz="6400" dirty="0" smtClean="0"/>
              <a:t>Large mineral, oil and natural gas deposits are found here.</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defRPr/>
            </a:pPr>
            <a:r>
              <a:rPr lang="en-US" dirty="0" smtClean="0"/>
              <a:t>Continental Slope</a:t>
            </a:r>
          </a:p>
        </p:txBody>
      </p:sp>
      <p:pic>
        <p:nvPicPr>
          <p:cNvPr id="4" name="Picture 2"/>
          <p:cNvPicPr>
            <a:picLocks noChangeAspect="1" noChangeArrowheads="1"/>
          </p:cNvPicPr>
          <p:nvPr/>
        </p:nvPicPr>
        <p:blipFill>
          <a:blip r:embed="rId2" cstate="print"/>
          <a:srcRect/>
          <a:stretch>
            <a:fillRect/>
          </a:stretch>
        </p:blipFill>
        <p:spPr bwMode="auto">
          <a:xfrm>
            <a:off x="838200" y="1295400"/>
            <a:ext cx="7010400" cy="5257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lstStyle/>
          <a:p>
            <a:r>
              <a:rPr lang="en-US" dirty="0" smtClean="0"/>
              <a:t>Continental Slope</a:t>
            </a:r>
            <a:endParaRPr lang="en-US" dirty="0"/>
          </a:p>
        </p:txBody>
      </p:sp>
      <p:sp>
        <p:nvSpPr>
          <p:cNvPr id="3" name="Content Placeholder 2"/>
          <p:cNvSpPr>
            <a:spLocks noGrp="1"/>
          </p:cNvSpPr>
          <p:nvPr>
            <p:ph sz="half" idx="1"/>
          </p:nvPr>
        </p:nvSpPr>
        <p:spPr>
          <a:xfrm>
            <a:off x="457200" y="762000"/>
            <a:ext cx="7391400" cy="5029200"/>
          </a:xfrm>
        </p:spPr>
        <p:txBody>
          <a:bodyPr>
            <a:noAutofit/>
          </a:bodyPr>
          <a:lstStyle/>
          <a:p>
            <a:r>
              <a:rPr lang="en-US" sz="3600" dirty="0" smtClean="0"/>
              <a:t>The steep edge of the continental shelf </a:t>
            </a:r>
          </a:p>
          <a:p>
            <a:pPr>
              <a:defRPr/>
            </a:pPr>
            <a:r>
              <a:rPr lang="en-US" sz="3600" dirty="0" smtClean="0"/>
              <a:t>At the edge of the continental shelf, the ocean floor plunges steeply 4 to 5 kilometers.</a:t>
            </a:r>
          </a:p>
          <a:p>
            <a:pPr>
              <a:defRPr/>
            </a:pPr>
            <a:r>
              <a:rPr lang="en-US" sz="3600" dirty="0" smtClean="0"/>
              <a:t>A continental slope marks the boundary between the crust of the continent and the crust of the ocean floor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defRPr/>
            </a:pPr>
            <a:r>
              <a:rPr lang="en-US" smtClean="0"/>
              <a:t>Continental Rise</a:t>
            </a:r>
          </a:p>
        </p:txBody>
      </p:sp>
      <p:sp>
        <p:nvSpPr>
          <p:cNvPr id="57347" name="Rectangle 3"/>
          <p:cNvSpPr>
            <a:spLocks noGrp="1" noChangeArrowheads="1"/>
          </p:cNvSpPr>
          <p:nvPr>
            <p:ph type="body" idx="1"/>
          </p:nvPr>
        </p:nvSpPr>
        <p:spPr/>
        <p:txBody>
          <a:bodyPr/>
          <a:lstStyle/>
          <a:p>
            <a:pPr eaLnBrk="1" hangingPunct="1">
              <a:lnSpc>
                <a:spcPct val="90000"/>
              </a:lnSpc>
              <a:defRPr/>
            </a:pPr>
            <a:r>
              <a:rPr lang="en-US" dirty="0" smtClean="0"/>
              <a:t>Separating a continental slope from the ocean floor is a continental rise.</a:t>
            </a:r>
          </a:p>
          <a:p>
            <a:pPr eaLnBrk="1" hangingPunct="1">
              <a:lnSpc>
                <a:spcPct val="90000"/>
              </a:lnSpc>
              <a:defRPr/>
            </a:pPr>
            <a:r>
              <a:rPr lang="en-US" dirty="0" smtClean="0"/>
              <a:t>A continental rise is made of large amount of sediments, rocks, plants and animals. </a:t>
            </a:r>
          </a:p>
          <a:p>
            <a:pPr eaLnBrk="1" hangingPunct="1">
              <a:lnSpc>
                <a:spcPct val="90000"/>
              </a:lnSpc>
              <a:defRPr/>
            </a:pPr>
            <a:r>
              <a:rPr lang="en-US" dirty="0" smtClean="0"/>
              <a:t>Sometimes the sediments are carried down the slope in masses of flowing water called turbidity currents, like an underwater avalanche.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Abyssal Plain</a:t>
            </a:r>
            <a:endParaRPr lang="en-US" dirty="0"/>
          </a:p>
        </p:txBody>
      </p:sp>
      <p:pic>
        <p:nvPicPr>
          <p:cNvPr id="6146" name="Picture 2"/>
          <p:cNvPicPr>
            <a:picLocks noGrp="1" noChangeAspect="1" noChangeArrowheads="1"/>
          </p:cNvPicPr>
          <p:nvPr>
            <p:ph sz="half" idx="2"/>
          </p:nvPr>
        </p:nvPicPr>
        <p:blipFill>
          <a:blip r:embed="rId2" cstate="print"/>
          <a:srcRect/>
          <a:stretch>
            <a:fillRect/>
          </a:stretch>
        </p:blipFill>
        <p:spPr bwMode="auto">
          <a:xfrm>
            <a:off x="609600" y="1295400"/>
            <a:ext cx="8229600" cy="5562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defRPr/>
            </a:pPr>
            <a:r>
              <a:rPr lang="en-US" smtClean="0"/>
              <a:t>Abyssal Plains</a:t>
            </a:r>
          </a:p>
        </p:txBody>
      </p:sp>
      <p:sp>
        <p:nvSpPr>
          <p:cNvPr id="59395" name="Rectangle 3"/>
          <p:cNvSpPr>
            <a:spLocks noGrp="1" noChangeArrowheads="1"/>
          </p:cNvSpPr>
          <p:nvPr>
            <p:ph type="body" idx="1"/>
          </p:nvPr>
        </p:nvSpPr>
        <p:spPr/>
        <p:txBody>
          <a:bodyPr/>
          <a:lstStyle/>
          <a:p>
            <a:pPr eaLnBrk="1" hangingPunct="1">
              <a:lnSpc>
                <a:spcPct val="90000"/>
              </a:lnSpc>
              <a:defRPr/>
            </a:pPr>
            <a:r>
              <a:rPr lang="en-US" dirty="0" smtClean="0"/>
              <a:t>Large, flat areas on the ocean floor are called abyssal plains.</a:t>
            </a:r>
          </a:p>
          <a:p>
            <a:pPr eaLnBrk="1" hangingPunct="1">
              <a:lnSpc>
                <a:spcPct val="90000"/>
              </a:lnSpc>
              <a:defRPr/>
            </a:pPr>
            <a:r>
              <a:rPr lang="en-US" dirty="0" smtClean="0"/>
              <a:t>The abyssal plains are larger in the Atlantic and Indian than in the Pacific due to the deposition of sediments by large rivers.</a:t>
            </a:r>
          </a:p>
          <a:p>
            <a:pPr eaLnBrk="1" hangingPunct="1">
              <a:lnSpc>
                <a:spcPct val="90000"/>
              </a:lnSpc>
              <a:defRPr/>
            </a:pPr>
            <a:r>
              <a:rPr lang="en-US" dirty="0" smtClean="0"/>
              <a:t>The Pacific Ocean has large cracks that trap sediments and result in smaller abyssal plains.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defRPr/>
            </a:pPr>
            <a:r>
              <a:rPr lang="en-US" smtClean="0"/>
              <a:t>Abyssal Plains</a:t>
            </a:r>
          </a:p>
        </p:txBody>
      </p:sp>
      <p:sp>
        <p:nvSpPr>
          <p:cNvPr id="74755" name="Rectangle 3"/>
          <p:cNvSpPr>
            <a:spLocks noGrp="1" noChangeArrowheads="1"/>
          </p:cNvSpPr>
          <p:nvPr>
            <p:ph type="body" idx="1"/>
          </p:nvPr>
        </p:nvSpPr>
        <p:spPr/>
        <p:txBody>
          <a:bodyPr/>
          <a:lstStyle/>
          <a:p>
            <a:pPr eaLnBrk="1" hangingPunct="1">
              <a:defRPr/>
            </a:pPr>
            <a:r>
              <a:rPr lang="en-US" dirty="0" smtClean="0"/>
              <a:t>Abyssal plains close to the continent are made of mud, sand and silt.</a:t>
            </a:r>
          </a:p>
          <a:p>
            <a:pPr eaLnBrk="1" hangingPunct="1">
              <a:defRPr/>
            </a:pPr>
            <a:r>
              <a:rPr lang="en-US" dirty="0" smtClean="0"/>
              <a:t>Farther out on the abyssal plains, some of them contain the remains of tiny organisms that form ooze.</a:t>
            </a:r>
          </a:p>
          <a:p>
            <a:pPr eaLnBrk="1" hangingPunct="1">
              <a:defRPr/>
            </a:pPr>
            <a:r>
              <a:rPr lang="en-US" dirty="0" smtClean="0"/>
              <a:t>Where ocean life is not abundant, the floor of the ocean is covered with red clay</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868362"/>
          </a:xfrm>
        </p:spPr>
        <p:txBody>
          <a:bodyPr/>
          <a:lstStyle/>
          <a:p>
            <a:r>
              <a:rPr lang="en-US" dirty="0" smtClean="0"/>
              <a:t>Plates</a:t>
            </a:r>
            <a:endParaRPr lang="en-US" dirty="0"/>
          </a:p>
        </p:txBody>
      </p:sp>
      <p:sp>
        <p:nvSpPr>
          <p:cNvPr id="3" name="Content Placeholder 2"/>
          <p:cNvSpPr>
            <a:spLocks noGrp="1"/>
          </p:cNvSpPr>
          <p:nvPr>
            <p:ph sz="half" idx="1"/>
          </p:nvPr>
        </p:nvSpPr>
        <p:spPr>
          <a:xfrm>
            <a:off x="533400" y="838200"/>
            <a:ext cx="8305800" cy="1828800"/>
          </a:xfrm>
        </p:spPr>
        <p:txBody>
          <a:bodyPr>
            <a:noAutofit/>
          </a:bodyPr>
          <a:lstStyle/>
          <a:p>
            <a:r>
              <a:rPr lang="en-US" dirty="0" smtClean="0"/>
              <a:t>Pieces of earths crust along with parts of the upper mantle are called plates.</a:t>
            </a:r>
          </a:p>
          <a:p>
            <a:r>
              <a:rPr lang="en-US" dirty="0" smtClean="0"/>
              <a:t>The plates move at an average speed of several centimeters per year-barely faster than your fingernails grow</a:t>
            </a:r>
          </a:p>
          <a:p>
            <a:r>
              <a:rPr lang="en-US" dirty="0" smtClean="0"/>
              <a:t>This is what </a:t>
            </a:r>
          </a:p>
          <a:p>
            <a:pPr>
              <a:buNone/>
            </a:pPr>
            <a:r>
              <a:rPr lang="en-US" dirty="0" smtClean="0"/>
              <a:t> shaped the dramatic </a:t>
            </a:r>
          </a:p>
          <a:p>
            <a:pPr>
              <a:buNone/>
            </a:pPr>
            <a:r>
              <a:rPr lang="en-US" dirty="0" smtClean="0"/>
              <a:t>features of the ocean, </a:t>
            </a:r>
          </a:p>
          <a:p>
            <a:pPr>
              <a:buNone/>
            </a:pPr>
            <a:r>
              <a:rPr lang="en-US" dirty="0" smtClean="0"/>
              <a:t>such as mountains </a:t>
            </a:r>
          </a:p>
          <a:p>
            <a:pPr>
              <a:buNone/>
            </a:pPr>
            <a:r>
              <a:rPr lang="en-US" dirty="0" smtClean="0"/>
              <a:t>and trenches</a:t>
            </a:r>
            <a:endParaRPr lang="en-US" dirty="0"/>
          </a:p>
        </p:txBody>
      </p:sp>
      <p:pic>
        <p:nvPicPr>
          <p:cNvPr id="10242" name="Picture 2"/>
          <p:cNvPicPr>
            <a:picLocks noGrp="1" noChangeAspect="1" noChangeArrowheads="1"/>
          </p:cNvPicPr>
          <p:nvPr>
            <p:ph sz="half" idx="2"/>
          </p:nvPr>
        </p:nvPicPr>
        <p:blipFill>
          <a:blip r:embed="rId2" cstate="print"/>
          <a:srcRect/>
          <a:stretch>
            <a:fillRect/>
          </a:stretch>
        </p:blipFill>
        <p:spPr bwMode="auto">
          <a:xfrm>
            <a:off x="3834982" y="3048000"/>
            <a:ext cx="5309017" cy="3886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dirty="0" smtClean="0"/>
              <a:t>Seafloor Spreading</a:t>
            </a:r>
            <a:endParaRPr lang="en-US" dirty="0"/>
          </a:p>
        </p:txBody>
      </p:sp>
      <p:sp>
        <p:nvSpPr>
          <p:cNvPr id="3" name="Content Placeholder 2"/>
          <p:cNvSpPr>
            <a:spLocks noGrp="1"/>
          </p:cNvSpPr>
          <p:nvPr>
            <p:ph sz="half" idx="1"/>
          </p:nvPr>
        </p:nvSpPr>
        <p:spPr>
          <a:xfrm>
            <a:off x="457200" y="914400"/>
            <a:ext cx="4876800" cy="5257800"/>
          </a:xfrm>
        </p:spPr>
        <p:txBody>
          <a:bodyPr>
            <a:normAutofit fontScale="92500" lnSpcReduction="20000"/>
          </a:bodyPr>
          <a:lstStyle/>
          <a:p>
            <a:r>
              <a:rPr lang="en-US" sz="3000" dirty="0" smtClean="0"/>
              <a:t>Mid ocean ridge is along boundaries of plates that are moving apart or</a:t>
            </a:r>
            <a:r>
              <a:rPr lang="en-US" sz="3000" b="1" dirty="0" smtClean="0"/>
              <a:t> </a:t>
            </a:r>
            <a:r>
              <a:rPr lang="en-US" sz="3000" b="1" dirty="0" smtClean="0">
                <a:solidFill>
                  <a:srgbClr val="FF0000"/>
                </a:solidFill>
              </a:rPr>
              <a:t>Diverging</a:t>
            </a:r>
            <a:r>
              <a:rPr lang="en-US" sz="3000" b="1" dirty="0" smtClean="0"/>
              <a:t> </a:t>
            </a:r>
            <a:r>
              <a:rPr lang="en-US" sz="3000" dirty="0" smtClean="0"/>
              <a:t>adding a new strip of rock to the ocean floor</a:t>
            </a:r>
          </a:p>
          <a:p>
            <a:r>
              <a:rPr lang="en-US" sz="3000" dirty="0" smtClean="0"/>
              <a:t>Magma squeezes up through cracks</a:t>
            </a:r>
          </a:p>
          <a:p>
            <a:r>
              <a:rPr lang="en-US" sz="3000" dirty="0" smtClean="0"/>
              <a:t>Magma hardens</a:t>
            </a:r>
          </a:p>
          <a:p>
            <a:r>
              <a:rPr lang="en-US" sz="3000" dirty="0" smtClean="0"/>
              <a:t>Seafloor spreading is what produced our ocean floor</a:t>
            </a:r>
          </a:p>
          <a:p>
            <a:pPr lvl="0"/>
            <a:r>
              <a:rPr lang="en-US" sz="3000" dirty="0" smtClean="0"/>
              <a:t>When plates come together or </a:t>
            </a:r>
            <a:r>
              <a:rPr lang="en-US" sz="3000" b="1" dirty="0" smtClean="0">
                <a:solidFill>
                  <a:srgbClr val="FF0000"/>
                </a:solidFill>
              </a:rPr>
              <a:t>Converge</a:t>
            </a:r>
            <a:r>
              <a:rPr lang="en-US" sz="3000" dirty="0" smtClean="0"/>
              <a:t>, one plate sinks under the other</a:t>
            </a:r>
          </a:p>
          <a:p>
            <a:endParaRPr lang="en-US" dirty="0"/>
          </a:p>
        </p:txBody>
      </p:sp>
      <p:pic>
        <p:nvPicPr>
          <p:cNvPr id="7170" name="Picture 2"/>
          <p:cNvPicPr>
            <a:picLocks noGrp="1" noChangeAspect="1" noChangeArrowheads="1"/>
          </p:cNvPicPr>
          <p:nvPr>
            <p:ph sz="half" idx="2"/>
          </p:nvPr>
        </p:nvPicPr>
        <p:blipFill>
          <a:blip r:embed="rId2" cstate="print"/>
          <a:srcRect/>
          <a:stretch>
            <a:fillRect/>
          </a:stretch>
        </p:blipFill>
        <p:spPr bwMode="auto">
          <a:xfrm>
            <a:off x="5181600" y="2710360"/>
            <a:ext cx="3581400" cy="23557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Mid Ocean Ridge</a:t>
            </a:r>
            <a:endParaRPr lang="en-US" dirty="0"/>
          </a:p>
        </p:txBody>
      </p:sp>
      <p:pic>
        <p:nvPicPr>
          <p:cNvPr id="8194" name="Picture 2"/>
          <p:cNvPicPr>
            <a:picLocks noGrp="1" noChangeAspect="1" noChangeArrowheads="1"/>
          </p:cNvPicPr>
          <p:nvPr>
            <p:ph sz="half" idx="2"/>
          </p:nvPr>
        </p:nvPicPr>
        <p:blipFill>
          <a:blip r:embed="rId2" cstate="print"/>
          <a:srcRect/>
          <a:stretch>
            <a:fillRect/>
          </a:stretch>
        </p:blipFill>
        <p:spPr bwMode="auto">
          <a:xfrm>
            <a:off x="609600" y="1371600"/>
            <a:ext cx="7896704" cy="40386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Exploring the Ocean</a:t>
            </a:r>
            <a:endParaRPr lang="en-US" dirty="0"/>
          </a:p>
        </p:txBody>
      </p:sp>
      <p:sp>
        <p:nvSpPr>
          <p:cNvPr id="3" name="Content Placeholder 2"/>
          <p:cNvSpPr>
            <a:spLocks noGrp="1"/>
          </p:cNvSpPr>
          <p:nvPr>
            <p:ph sz="half" idx="1"/>
          </p:nvPr>
        </p:nvSpPr>
        <p:spPr/>
        <p:txBody>
          <a:bodyPr/>
          <a:lstStyle/>
          <a:p>
            <a:r>
              <a:rPr lang="en-US" dirty="0" smtClean="0"/>
              <a:t>Since ancient times people have studied the ocean such as waters and ocean floor</a:t>
            </a:r>
          </a:p>
          <a:p>
            <a:r>
              <a:rPr lang="en-US" dirty="0" smtClean="0"/>
              <a:t>It provides food and services, and serves as a route for trade and travel</a:t>
            </a:r>
            <a:endParaRPr lang="en-US" dirty="0"/>
          </a:p>
        </p:txBody>
      </p:sp>
      <p:pic>
        <p:nvPicPr>
          <p:cNvPr id="1026" name="Picture 2"/>
          <p:cNvPicPr>
            <a:picLocks noGrp="1" noChangeAspect="1" noChangeArrowheads="1"/>
          </p:cNvPicPr>
          <p:nvPr>
            <p:ph sz="half" idx="2"/>
          </p:nvPr>
        </p:nvPicPr>
        <p:blipFill>
          <a:blip r:embed="rId2" cstate="print"/>
          <a:srcRect/>
          <a:stretch>
            <a:fillRect/>
          </a:stretch>
        </p:blipFill>
        <p:spPr bwMode="auto">
          <a:xfrm>
            <a:off x="4475892" y="1600200"/>
            <a:ext cx="4668108" cy="3886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defRPr/>
            </a:pPr>
            <a:r>
              <a:rPr lang="en-US" dirty="0" smtClean="0"/>
              <a:t>Mid ocean Ridges</a:t>
            </a:r>
          </a:p>
        </p:txBody>
      </p:sp>
      <p:sp>
        <p:nvSpPr>
          <p:cNvPr id="66563" name="Rectangle 3"/>
          <p:cNvSpPr>
            <a:spLocks noGrp="1" noChangeArrowheads="1"/>
          </p:cNvSpPr>
          <p:nvPr>
            <p:ph type="body" idx="1"/>
          </p:nvPr>
        </p:nvSpPr>
        <p:spPr/>
        <p:txBody>
          <a:bodyPr>
            <a:normAutofit lnSpcReduction="10000"/>
          </a:bodyPr>
          <a:lstStyle/>
          <a:p>
            <a:pPr>
              <a:lnSpc>
                <a:spcPct val="90000"/>
              </a:lnSpc>
              <a:defRPr/>
            </a:pPr>
            <a:r>
              <a:rPr lang="en-US" dirty="0" smtClean="0"/>
              <a:t>The mid ocean ridges form an almost continuous mountain belt that extends from the Arctic Ocean down through the middle of the Atlantic Ocean around Africa into the Indian Ocean and across the Pacific Ocean , much as the line of stitches winds around a baseball.</a:t>
            </a:r>
          </a:p>
          <a:p>
            <a:pPr eaLnBrk="1" hangingPunct="1">
              <a:lnSpc>
                <a:spcPct val="90000"/>
              </a:lnSpc>
              <a:defRPr/>
            </a:pPr>
            <a:r>
              <a:rPr lang="en-US" dirty="0" smtClean="0"/>
              <a:t>In the Atlantic it is called the mid-Atlantic Ridge and in the Pacific, the Pacific-Antarctica Ridge.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defRPr/>
            </a:pPr>
            <a:r>
              <a:rPr lang="en-US" dirty="0" smtClean="0"/>
              <a:t>Formation of Mid ocean Ridges</a:t>
            </a:r>
          </a:p>
        </p:txBody>
      </p:sp>
      <p:sp>
        <p:nvSpPr>
          <p:cNvPr id="67587" name="Rectangle 3"/>
          <p:cNvSpPr>
            <a:spLocks noGrp="1" noChangeArrowheads="1"/>
          </p:cNvSpPr>
          <p:nvPr>
            <p:ph type="body" idx="1"/>
          </p:nvPr>
        </p:nvSpPr>
        <p:spPr/>
        <p:txBody>
          <a:bodyPr/>
          <a:lstStyle/>
          <a:p>
            <a:pPr eaLnBrk="1" hangingPunct="1">
              <a:defRPr/>
            </a:pPr>
            <a:r>
              <a:rPr lang="en-US" dirty="0" smtClean="0"/>
              <a:t>Mountain ranges on land are formed when the Earth’s crust folds and is squeezed together.</a:t>
            </a:r>
          </a:p>
          <a:p>
            <a:pPr eaLnBrk="1" hangingPunct="1">
              <a:defRPr/>
            </a:pPr>
            <a:r>
              <a:rPr lang="en-US" dirty="0" smtClean="0"/>
              <a:t>Mid ocean ridges are areas where molten material from deep within the Earth flows up to the surface and cools and forms new crust.</a:t>
            </a:r>
          </a:p>
          <a:p>
            <a:pPr>
              <a:defRPr/>
            </a:pPr>
            <a:r>
              <a:rPr lang="en-US" dirty="0" smtClean="0"/>
              <a:t>Has 2 parallel chains of mountains separated by valley and trenches</a:t>
            </a:r>
          </a:p>
          <a:p>
            <a:pPr eaLnBrk="1" hangingPunct="1">
              <a:defRPr/>
            </a:pPr>
            <a:endParaRPr 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defRPr/>
            </a:pPr>
            <a:r>
              <a:rPr lang="en-US" smtClean="0"/>
              <a:t>Submarine Canyons</a:t>
            </a:r>
          </a:p>
        </p:txBody>
      </p:sp>
      <p:sp>
        <p:nvSpPr>
          <p:cNvPr id="58371" name="Rectangle 3"/>
          <p:cNvSpPr>
            <a:spLocks noGrp="1" noChangeArrowheads="1"/>
          </p:cNvSpPr>
          <p:nvPr>
            <p:ph type="body" idx="1"/>
          </p:nvPr>
        </p:nvSpPr>
        <p:spPr/>
        <p:txBody>
          <a:bodyPr/>
          <a:lstStyle/>
          <a:p>
            <a:pPr eaLnBrk="1" hangingPunct="1">
              <a:lnSpc>
                <a:spcPct val="90000"/>
              </a:lnSpc>
              <a:defRPr/>
            </a:pPr>
            <a:r>
              <a:rPr lang="en-US" dirty="0" smtClean="0"/>
              <a:t>In many areas, submarine canyons cut through a continental shelf and slope.</a:t>
            </a:r>
          </a:p>
          <a:p>
            <a:pPr eaLnBrk="1" hangingPunct="1">
              <a:lnSpc>
                <a:spcPct val="90000"/>
              </a:lnSpc>
              <a:defRPr/>
            </a:pPr>
            <a:r>
              <a:rPr lang="en-US" dirty="0" smtClean="0"/>
              <a:t>They are deep, V-shaped valleys that have been cut in the rock, possibly by turbidity currents.</a:t>
            </a:r>
          </a:p>
          <a:p>
            <a:pPr eaLnBrk="1" hangingPunct="1">
              <a:lnSpc>
                <a:spcPct val="90000"/>
              </a:lnSpc>
              <a:defRPr/>
            </a:pPr>
            <a:r>
              <a:rPr lang="en-US" dirty="0" smtClean="0"/>
              <a:t>The Monterey Submarine Canyon(2000 meters) is deeper than the Grand Canyon.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defRPr/>
            </a:pPr>
            <a:r>
              <a:rPr lang="en-US" smtClean="0"/>
              <a:t>Rifts</a:t>
            </a:r>
          </a:p>
        </p:txBody>
      </p:sp>
      <p:sp>
        <p:nvSpPr>
          <p:cNvPr id="68611" name="Rectangle 3"/>
          <p:cNvSpPr>
            <a:spLocks noGrp="1" noChangeArrowheads="1"/>
          </p:cNvSpPr>
          <p:nvPr>
            <p:ph type="body" idx="1"/>
          </p:nvPr>
        </p:nvSpPr>
        <p:spPr/>
        <p:txBody>
          <a:bodyPr/>
          <a:lstStyle/>
          <a:p>
            <a:pPr eaLnBrk="1" hangingPunct="1">
              <a:defRPr/>
            </a:pPr>
            <a:r>
              <a:rPr lang="en-US" dirty="0" smtClean="0"/>
              <a:t>Running along the middle of the mid ocean ridges between the rows of parallel mountains are deep crevices or rifts.</a:t>
            </a:r>
          </a:p>
          <a:p>
            <a:pPr eaLnBrk="1" hangingPunct="1">
              <a:defRPr/>
            </a:pPr>
            <a:r>
              <a:rPr lang="en-US" dirty="0" smtClean="0"/>
              <a:t>Rifts are areas of great earthquake and volcanic activity.</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0"/>
            <a:ext cx="8229600" cy="868362"/>
          </a:xfrm>
        </p:spPr>
        <p:txBody>
          <a:bodyPr/>
          <a:lstStyle/>
          <a:p>
            <a:pPr eaLnBrk="1" hangingPunct="1">
              <a:defRPr/>
            </a:pPr>
            <a:r>
              <a:rPr lang="en-US" dirty="0" smtClean="0"/>
              <a:t>Trenches</a:t>
            </a:r>
          </a:p>
        </p:txBody>
      </p:sp>
      <p:sp>
        <p:nvSpPr>
          <p:cNvPr id="65539" name="Rectangle 3"/>
          <p:cNvSpPr>
            <a:spLocks noGrp="1" noChangeArrowheads="1"/>
          </p:cNvSpPr>
          <p:nvPr>
            <p:ph type="body" idx="1"/>
          </p:nvPr>
        </p:nvSpPr>
        <p:spPr>
          <a:xfrm>
            <a:off x="0" y="762000"/>
            <a:ext cx="4267200" cy="5364163"/>
          </a:xfrm>
        </p:spPr>
        <p:txBody>
          <a:bodyPr>
            <a:normAutofit fontScale="92500"/>
          </a:bodyPr>
          <a:lstStyle/>
          <a:p>
            <a:pPr eaLnBrk="1" hangingPunct="1">
              <a:defRPr/>
            </a:pPr>
            <a:r>
              <a:rPr lang="en-US" dirty="0" smtClean="0"/>
              <a:t>Trenches are the deepest parts of the ocean found along the edge of the ocean floor.</a:t>
            </a:r>
          </a:p>
          <a:p>
            <a:pPr>
              <a:defRPr/>
            </a:pPr>
            <a:r>
              <a:rPr lang="en-US" dirty="0" smtClean="0"/>
              <a:t>Is a steep sided canyon in the ocean floor</a:t>
            </a:r>
          </a:p>
          <a:p>
            <a:pPr eaLnBrk="1" hangingPunct="1">
              <a:defRPr/>
            </a:pPr>
            <a:r>
              <a:rPr lang="en-US" dirty="0" smtClean="0"/>
              <a:t>The Mariana Trench in the Pacific Ocean contains the deepest spot on Earth- the Challenger Deep.</a:t>
            </a:r>
          </a:p>
        </p:txBody>
      </p:sp>
      <p:pic>
        <p:nvPicPr>
          <p:cNvPr id="4" name="Picture 2"/>
          <p:cNvPicPr>
            <a:picLocks noChangeAspect="1" noChangeArrowheads="1"/>
          </p:cNvPicPr>
          <p:nvPr/>
        </p:nvPicPr>
        <p:blipFill>
          <a:blip r:embed="rId2" cstate="print"/>
          <a:srcRect/>
          <a:stretch>
            <a:fillRect/>
          </a:stretch>
        </p:blipFill>
        <p:spPr bwMode="auto">
          <a:xfrm>
            <a:off x="4265026" y="914400"/>
            <a:ext cx="4878974"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0"/>
            <a:ext cx="8229600" cy="868362"/>
          </a:xfrm>
        </p:spPr>
        <p:txBody>
          <a:bodyPr/>
          <a:lstStyle/>
          <a:p>
            <a:pPr eaLnBrk="1" hangingPunct="1">
              <a:defRPr/>
            </a:pPr>
            <a:r>
              <a:rPr lang="en-US" dirty="0" smtClean="0"/>
              <a:t>Mariana Trench</a:t>
            </a:r>
          </a:p>
        </p:txBody>
      </p:sp>
      <p:sp>
        <p:nvSpPr>
          <p:cNvPr id="65539" name="Rectangle 3"/>
          <p:cNvSpPr>
            <a:spLocks noGrp="1" noChangeArrowheads="1"/>
          </p:cNvSpPr>
          <p:nvPr>
            <p:ph type="body" idx="1"/>
          </p:nvPr>
        </p:nvSpPr>
        <p:spPr>
          <a:xfrm>
            <a:off x="0" y="762000"/>
            <a:ext cx="8991600" cy="5867400"/>
          </a:xfrm>
        </p:spPr>
        <p:txBody>
          <a:bodyPr>
            <a:normAutofit/>
          </a:bodyPr>
          <a:lstStyle/>
          <a:p>
            <a:pPr>
              <a:defRPr/>
            </a:pPr>
            <a:r>
              <a:rPr lang="en-US" dirty="0" smtClean="0"/>
              <a:t>The Mariana Trench is 2, 542 km (1,580 miles) long (more than five times the length of the Grand Canyon) and 69 km (43 miles) wide</a:t>
            </a:r>
          </a:p>
          <a:p>
            <a:pPr>
              <a:defRPr/>
            </a:pPr>
            <a:r>
              <a:rPr lang="en-US" dirty="0" smtClean="0"/>
              <a:t>The Challenger Deep is 11,033 meters (36,201 feet), almost 7 miles</a:t>
            </a:r>
          </a:p>
          <a:p>
            <a:pPr>
              <a:defRPr/>
            </a:pPr>
            <a:r>
              <a:rPr lang="en-US" dirty="0" smtClean="0"/>
              <a:t>If Mount Everest, which is the tallest point on Earth at 8,850 meters (29,035 feet), were set in the Mariana Trench, there would still be 2,183 meters (7,166 feet or about 2 miles) of water left above it.</a:t>
            </a:r>
          </a:p>
          <a:p>
            <a:pPr>
              <a:defRPr/>
            </a:pPr>
            <a:r>
              <a:rPr lang="en-US" sz="2000" dirty="0" smtClean="0"/>
              <a:t>http://deepseachallenge.com/the-expedition/mariana-trench/</a:t>
            </a:r>
          </a:p>
          <a:p>
            <a:pPr>
              <a:defRPr/>
            </a:pPr>
            <a:r>
              <a:rPr lang="en-US" sz="2000" dirty="0" smtClean="0"/>
              <a:t>https://www.youtube.com/watch?v=9FYKLS7xjpg</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0" y="152400"/>
            <a:ext cx="2286000" cy="1371600"/>
          </a:xfrm>
        </p:spPr>
        <p:txBody>
          <a:bodyPr>
            <a:normAutofit fontScale="90000"/>
          </a:bodyPr>
          <a:lstStyle/>
          <a:p>
            <a:pPr eaLnBrk="1" hangingPunct="1">
              <a:defRPr/>
            </a:pPr>
            <a:r>
              <a:rPr lang="en-US" dirty="0" smtClean="0"/>
              <a:t>Mariana</a:t>
            </a:r>
            <a:br>
              <a:rPr lang="en-US" dirty="0" smtClean="0"/>
            </a:br>
            <a:r>
              <a:rPr lang="en-US" dirty="0" smtClean="0"/>
              <a:t>Trench</a:t>
            </a:r>
          </a:p>
        </p:txBody>
      </p:sp>
      <p:pic>
        <p:nvPicPr>
          <p:cNvPr id="73730" name="Picture 2" descr="http://deepseachallenge.com/wp-content/uploads/2012/03/mariana-trench-graphic-30812.jpg"/>
          <p:cNvPicPr>
            <a:picLocks noChangeAspect="1" noChangeArrowheads="1"/>
          </p:cNvPicPr>
          <p:nvPr/>
        </p:nvPicPr>
        <p:blipFill>
          <a:blip r:embed="rId2" cstate="print"/>
          <a:srcRect/>
          <a:stretch>
            <a:fillRect/>
          </a:stretch>
        </p:blipFill>
        <p:spPr bwMode="auto">
          <a:xfrm>
            <a:off x="2133600" y="152400"/>
            <a:ext cx="6781800" cy="67056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defRPr/>
            </a:pPr>
            <a:r>
              <a:rPr lang="en-US" smtClean="0"/>
              <a:t>Properties of Ocean Water</a:t>
            </a:r>
          </a:p>
        </p:txBody>
      </p:sp>
      <p:sp>
        <p:nvSpPr>
          <p:cNvPr id="32771" name="Rectangle 3"/>
          <p:cNvSpPr>
            <a:spLocks noGrp="1" noChangeArrowheads="1"/>
          </p:cNvSpPr>
          <p:nvPr>
            <p:ph type="body" idx="1"/>
          </p:nvPr>
        </p:nvSpPr>
        <p:spPr/>
        <p:txBody>
          <a:bodyPr/>
          <a:lstStyle/>
          <a:p>
            <a:pPr eaLnBrk="1" hangingPunct="1">
              <a:defRPr/>
            </a:pPr>
            <a:r>
              <a:rPr lang="en-US" dirty="0" smtClean="0"/>
              <a:t>Ocean water is a mixture of gases and solids dissolved in pure water.</a:t>
            </a:r>
          </a:p>
          <a:p>
            <a:pPr eaLnBrk="1" hangingPunct="1">
              <a:defRPr/>
            </a:pPr>
            <a:r>
              <a:rPr lang="en-US" dirty="0" smtClean="0"/>
              <a:t>Oceanographers believe oceans contain all the natural elements on Earth.</a:t>
            </a:r>
          </a:p>
          <a:p>
            <a:pPr eaLnBrk="1" hangingPunct="1">
              <a:defRPr/>
            </a:pPr>
            <a:r>
              <a:rPr lang="en-US" dirty="0" smtClean="0"/>
              <a:t>85 of 90 elements have been found in the ocean.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defRPr/>
            </a:pPr>
            <a:r>
              <a:rPr lang="en-US" sz="4000" smtClean="0"/>
              <a:t>Major Elements in the Ocean</a:t>
            </a:r>
          </a:p>
        </p:txBody>
      </p:sp>
      <p:sp>
        <p:nvSpPr>
          <p:cNvPr id="33795" name="Rectangle 3"/>
          <p:cNvSpPr>
            <a:spLocks noGrp="1" noChangeArrowheads="1"/>
          </p:cNvSpPr>
          <p:nvPr>
            <p:ph type="body" idx="1"/>
          </p:nvPr>
        </p:nvSpPr>
        <p:spPr/>
        <p:txBody>
          <a:bodyPr/>
          <a:lstStyle/>
          <a:p>
            <a:pPr eaLnBrk="1" hangingPunct="1">
              <a:defRPr/>
            </a:pPr>
            <a:r>
              <a:rPr lang="en-US" dirty="0" smtClean="0"/>
              <a:t>Ocean water is 96% pure water.</a:t>
            </a:r>
          </a:p>
          <a:p>
            <a:pPr eaLnBrk="1" hangingPunct="1">
              <a:defRPr/>
            </a:pPr>
            <a:r>
              <a:rPr lang="en-US" dirty="0" smtClean="0"/>
              <a:t>Chlorine (1.9) and sodium (1.1) make up the next largest concentration of elements.</a:t>
            </a:r>
          </a:p>
          <a:p>
            <a:pPr eaLnBrk="1" hangingPunct="1">
              <a:defRPr/>
            </a:pPr>
            <a:r>
              <a:rPr lang="en-US" dirty="0" smtClean="0"/>
              <a:t>Sodium chloride is table salt.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defRPr/>
            </a:pPr>
            <a:r>
              <a:rPr lang="en-US" smtClean="0"/>
              <a:t>Salinity</a:t>
            </a:r>
          </a:p>
        </p:txBody>
      </p:sp>
      <p:sp>
        <p:nvSpPr>
          <p:cNvPr id="34819" name="Rectangle 3"/>
          <p:cNvSpPr>
            <a:spLocks noGrp="1" noChangeArrowheads="1"/>
          </p:cNvSpPr>
          <p:nvPr>
            <p:ph type="body" idx="1"/>
          </p:nvPr>
        </p:nvSpPr>
        <p:spPr/>
        <p:txBody>
          <a:bodyPr/>
          <a:lstStyle/>
          <a:p>
            <a:pPr eaLnBrk="1" hangingPunct="1">
              <a:defRPr/>
            </a:pPr>
            <a:r>
              <a:rPr lang="en-US" dirty="0" smtClean="0"/>
              <a:t>Salinity describes the amount of dissolved salt in the ocean.</a:t>
            </a:r>
          </a:p>
          <a:p>
            <a:pPr eaLnBrk="1" hangingPunct="1">
              <a:defRPr/>
            </a:pPr>
            <a:r>
              <a:rPr lang="en-US" dirty="0" smtClean="0"/>
              <a:t>Salinity is expressed in parts per thousand.</a:t>
            </a:r>
          </a:p>
          <a:p>
            <a:pPr eaLnBrk="1" hangingPunct="1">
              <a:defRPr/>
            </a:pPr>
            <a:r>
              <a:rPr lang="en-US" dirty="0" smtClean="0"/>
              <a:t>The average salinity of the ocean is 35 parts per thousand.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defRPr/>
            </a:pPr>
            <a:r>
              <a:rPr lang="en-US" dirty="0" smtClean="0"/>
              <a:t>The World’s Oceans</a:t>
            </a:r>
          </a:p>
        </p:txBody>
      </p:sp>
      <p:sp>
        <p:nvSpPr>
          <p:cNvPr id="21507" name="Rectangle 3"/>
          <p:cNvSpPr>
            <a:spLocks noGrp="1" noChangeArrowheads="1"/>
          </p:cNvSpPr>
          <p:nvPr>
            <p:ph type="body" idx="1"/>
          </p:nvPr>
        </p:nvSpPr>
        <p:spPr/>
        <p:txBody>
          <a:bodyPr/>
          <a:lstStyle/>
          <a:p>
            <a:pPr eaLnBrk="1" hangingPunct="1">
              <a:defRPr/>
            </a:pPr>
            <a:r>
              <a:rPr lang="en-US" dirty="0" smtClean="0"/>
              <a:t>71% of the Earth’s surface is covered by ocean water.</a:t>
            </a:r>
          </a:p>
          <a:p>
            <a:pPr eaLnBrk="1" hangingPunct="1">
              <a:defRPr/>
            </a:pPr>
            <a:r>
              <a:rPr lang="en-US" dirty="0" smtClean="0"/>
              <a:t>The oceans contain 97% of the earth’s water.</a:t>
            </a:r>
          </a:p>
          <a:p>
            <a:pPr eaLnBrk="1" hangingPunct="1">
              <a:defRPr/>
            </a:pPr>
            <a:r>
              <a:rPr lang="en-US" dirty="0" smtClean="0"/>
              <a:t>All the oceans and seas are actually one continuous body of water.</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defRPr/>
            </a:pPr>
            <a:r>
              <a:rPr lang="en-US" smtClean="0"/>
              <a:t>Sources of Salt in the Ocean</a:t>
            </a:r>
          </a:p>
        </p:txBody>
      </p:sp>
      <p:sp>
        <p:nvSpPr>
          <p:cNvPr id="35843" name="Rectangle 3"/>
          <p:cNvSpPr>
            <a:spLocks noGrp="1" noChangeArrowheads="1"/>
          </p:cNvSpPr>
          <p:nvPr>
            <p:ph type="body" idx="1"/>
          </p:nvPr>
        </p:nvSpPr>
        <p:spPr/>
        <p:txBody>
          <a:bodyPr/>
          <a:lstStyle/>
          <a:p>
            <a:pPr eaLnBrk="1" hangingPunct="1">
              <a:lnSpc>
                <a:spcPct val="90000"/>
              </a:lnSpc>
              <a:defRPr/>
            </a:pPr>
            <a:r>
              <a:rPr lang="en-US" dirty="0" smtClean="0"/>
              <a:t>When volcanoes erupt, rock materials and gases, such as chlorine, spew forth.</a:t>
            </a:r>
          </a:p>
          <a:p>
            <a:pPr>
              <a:lnSpc>
                <a:spcPct val="90000"/>
              </a:lnSpc>
              <a:defRPr/>
            </a:pPr>
            <a:r>
              <a:rPr lang="en-US" dirty="0" smtClean="0"/>
              <a:t>As rivers, streams and glaciers move over rock and soil, they dissolve salts in them, such as magnesium, sodium and potassium.</a:t>
            </a:r>
          </a:p>
          <a:p>
            <a:pPr eaLnBrk="1" hangingPunct="1">
              <a:lnSpc>
                <a:spcPct val="90000"/>
              </a:lnSpc>
              <a:defRPr/>
            </a:pPr>
            <a:r>
              <a:rPr lang="en-US" dirty="0" smtClean="0"/>
              <a:t>As waves pound the shoreline, they dissolve salts from the rocks.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smtClean="0"/>
              <a:t>Gases in Ocean Water</a:t>
            </a:r>
          </a:p>
        </p:txBody>
      </p:sp>
      <p:sp>
        <p:nvSpPr>
          <p:cNvPr id="37891" name="Rectangle 3"/>
          <p:cNvSpPr>
            <a:spLocks noGrp="1" noChangeArrowheads="1"/>
          </p:cNvSpPr>
          <p:nvPr>
            <p:ph type="body" idx="1"/>
          </p:nvPr>
        </p:nvSpPr>
        <p:spPr/>
        <p:txBody>
          <a:bodyPr/>
          <a:lstStyle/>
          <a:p>
            <a:pPr eaLnBrk="1" hangingPunct="1">
              <a:defRPr/>
            </a:pPr>
            <a:r>
              <a:rPr lang="en-US" dirty="0" smtClean="0"/>
              <a:t>The most abundant gases in ocean water are nitrogen, carbon dioxide and oxygen.</a:t>
            </a:r>
          </a:p>
          <a:p>
            <a:pPr eaLnBrk="1" hangingPunct="1">
              <a:defRPr/>
            </a:pPr>
            <a:r>
              <a:rPr lang="en-US" dirty="0" smtClean="0"/>
              <a:t>The amounts of these elements vary with depth. They are more abundant at the ocean’s surface where sunlight causes more plant life.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defRPr/>
            </a:pPr>
            <a:r>
              <a:rPr lang="en-US" smtClean="0"/>
              <a:t>Temperature of Ocean Water</a:t>
            </a:r>
          </a:p>
        </p:txBody>
      </p:sp>
      <p:sp>
        <p:nvSpPr>
          <p:cNvPr id="38915" name="Rectangle 3"/>
          <p:cNvSpPr>
            <a:spLocks noGrp="1" noChangeArrowheads="1"/>
          </p:cNvSpPr>
          <p:nvPr>
            <p:ph type="body" idx="1"/>
          </p:nvPr>
        </p:nvSpPr>
        <p:spPr/>
        <p:txBody>
          <a:bodyPr/>
          <a:lstStyle/>
          <a:p>
            <a:pPr eaLnBrk="1" hangingPunct="1">
              <a:defRPr/>
            </a:pPr>
            <a:r>
              <a:rPr lang="en-US" dirty="0" smtClean="0"/>
              <a:t>Warm water holds less dissolved gas than cold water.</a:t>
            </a:r>
          </a:p>
          <a:p>
            <a:pPr eaLnBrk="1" hangingPunct="1">
              <a:defRPr/>
            </a:pPr>
            <a:r>
              <a:rPr lang="en-US" dirty="0" smtClean="0"/>
              <a:t>When ocean water is cold, like in polar regions, it sinks and carries oxygen rich water to the ocean depths.</a:t>
            </a:r>
          </a:p>
          <a:p>
            <a:pPr eaLnBrk="1" hangingPunct="1">
              <a:defRPr/>
            </a:pPr>
            <a:r>
              <a:rPr lang="en-US" dirty="0" smtClean="0"/>
              <a:t>As a result, fish and other animals can live in deep parts of the ocean.</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defRPr/>
            </a:pPr>
            <a:r>
              <a:rPr lang="en-US" smtClean="0"/>
              <a:t>Temperature of Ocean Water</a:t>
            </a:r>
          </a:p>
        </p:txBody>
      </p:sp>
      <p:sp>
        <p:nvSpPr>
          <p:cNvPr id="39940" name="Rectangle 4"/>
          <p:cNvSpPr>
            <a:spLocks noGrp="1" noChangeArrowheads="1"/>
          </p:cNvSpPr>
          <p:nvPr>
            <p:ph type="body" sz="half" idx="1"/>
          </p:nvPr>
        </p:nvSpPr>
        <p:spPr/>
        <p:txBody>
          <a:bodyPr/>
          <a:lstStyle/>
          <a:p>
            <a:pPr eaLnBrk="1" hangingPunct="1">
              <a:defRPr/>
            </a:pPr>
            <a:r>
              <a:rPr lang="en-US" sz="2800" dirty="0" smtClean="0"/>
              <a:t>Sun is the major source of heat for the ocean.</a:t>
            </a:r>
          </a:p>
          <a:p>
            <a:pPr eaLnBrk="1" hangingPunct="1">
              <a:defRPr/>
            </a:pPr>
            <a:r>
              <a:rPr lang="en-US" sz="2800" dirty="0" smtClean="0"/>
              <a:t>Motions of the ocean, such as waves and currents, mix the surface water and transfer the heat downward.</a:t>
            </a:r>
          </a:p>
        </p:txBody>
      </p:sp>
      <p:pic>
        <p:nvPicPr>
          <p:cNvPr id="17412" name="Picture 6" descr="temperature_depth"/>
          <p:cNvPicPr>
            <a:picLocks noGrp="1" noChangeAspect="1" noChangeArrowheads="1"/>
          </p:cNvPicPr>
          <p:nvPr>
            <p:ph sz="half" idx="2"/>
          </p:nvPr>
        </p:nvPicPr>
        <p:blipFill>
          <a:blip r:embed="rId2" cstate="print"/>
          <a:srcRect/>
          <a:stretch>
            <a:fillRect/>
          </a:stretch>
        </p:blipFill>
        <p:spPr>
          <a:xfrm>
            <a:off x="5753100" y="2751138"/>
            <a:ext cx="1828800" cy="2228850"/>
          </a:xfrm>
          <a:noFill/>
        </p:spPr>
      </p:pic>
      <p:pic>
        <p:nvPicPr>
          <p:cNvPr id="17413" name="Picture 7" descr="sm_temperature_depth"/>
          <p:cNvPicPr>
            <a:picLocks noChangeAspect="1" noChangeArrowheads="1"/>
          </p:cNvPicPr>
          <p:nvPr/>
        </p:nvPicPr>
        <p:blipFill>
          <a:blip r:embed="rId3" cstate="print"/>
          <a:srcRect/>
          <a:stretch>
            <a:fillRect/>
          </a:stretch>
        </p:blipFill>
        <p:spPr bwMode="auto">
          <a:xfrm>
            <a:off x="4495800" y="1447800"/>
            <a:ext cx="3937000" cy="474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defRPr/>
            </a:pPr>
            <a:r>
              <a:rPr lang="en-US" smtClean="0"/>
              <a:t>Surface Zone</a:t>
            </a:r>
          </a:p>
        </p:txBody>
      </p:sp>
      <p:sp>
        <p:nvSpPr>
          <p:cNvPr id="41987" name="Rectangle 3"/>
          <p:cNvSpPr>
            <a:spLocks noGrp="1" noChangeArrowheads="1"/>
          </p:cNvSpPr>
          <p:nvPr>
            <p:ph type="body" idx="1"/>
          </p:nvPr>
        </p:nvSpPr>
        <p:spPr/>
        <p:txBody>
          <a:bodyPr/>
          <a:lstStyle/>
          <a:p>
            <a:pPr eaLnBrk="1" hangingPunct="1">
              <a:defRPr/>
            </a:pPr>
            <a:r>
              <a:rPr lang="en-US" sz="2800" dirty="0" smtClean="0"/>
              <a:t>The zone where the water is mixed by waves and currents is called the surface zone.</a:t>
            </a:r>
          </a:p>
          <a:p>
            <a:pPr eaLnBrk="1" hangingPunct="1">
              <a:defRPr/>
            </a:pPr>
            <a:r>
              <a:rPr lang="en-US" sz="2800" dirty="0" smtClean="0"/>
              <a:t>The surface zone extends 100-400 meters downward.</a:t>
            </a:r>
          </a:p>
          <a:p>
            <a:pPr eaLnBrk="1" hangingPunct="1">
              <a:defRPr/>
            </a:pPr>
            <a:r>
              <a:rPr lang="en-US" sz="2800" dirty="0" smtClean="0"/>
              <a:t>The temperature remains constant with depth.</a:t>
            </a:r>
          </a:p>
          <a:p>
            <a:pPr eaLnBrk="1" hangingPunct="1">
              <a:defRPr/>
            </a:pPr>
            <a:r>
              <a:rPr lang="en-US" sz="2800" dirty="0" smtClean="0"/>
              <a:t>Temperature in a surface zone changes due to seasons and locations.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defRPr/>
            </a:pPr>
            <a:r>
              <a:rPr lang="en-US" smtClean="0"/>
              <a:t>Thermocline</a:t>
            </a:r>
          </a:p>
        </p:txBody>
      </p:sp>
      <p:sp>
        <p:nvSpPr>
          <p:cNvPr id="43011" name="Rectangle 3"/>
          <p:cNvSpPr>
            <a:spLocks noGrp="1" noChangeArrowheads="1"/>
          </p:cNvSpPr>
          <p:nvPr>
            <p:ph type="body" idx="1"/>
          </p:nvPr>
        </p:nvSpPr>
        <p:spPr/>
        <p:txBody>
          <a:bodyPr/>
          <a:lstStyle/>
          <a:p>
            <a:pPr eaLnBrk="1" hangingPunct="1">
              <a:defRPr/>
            </a:pPr>
            <a:r>
              <a:rPr lang="en-US" sz="2800" dirty="0" smtClean="0"/>
              <a:t>The zone of rapid temperature change is called the </a:t>
            </a:r>
            <a:r>
              <a:rPr lang="en-US" sz="2800" dirty="0" err="1" smtClean="0"/>
              <a:t>thermocline</a:t>
            </a:r>
            <a:r>
              <a:rPr lang="en-US" sz="2800" dirty="0" smtClean="0"/>
              <a:t>.  </a:t>
            </a:r>
          </a:p>
          <a:p>
            <a:pPr eaLnBrk="1" hangingPunct="1">
              <a:defRPr/>
            </a:pPr>
            <a:r>
              <a:rPr lang="en-US" sz="2800" dirty="0" smtClean="0"/>
              <a:t>The </a:t>
            </a:r>
            <a:r>
              <a:rPr lang="en-US" sz="2800" dirty="0" err="1" smtClean="0"/>
              <a:t>thermocline</a:t>
            </a:r>
            <a:r>
              <a:rPr lang="en-US" sz="2800" dirty="0" smtClean="0"/>
              <a:t> does not occur at a certain depth.</a:t>
            </a:r>
          </a:p>
          <a:p>
            <a:pPr eaLnBrk="1" hangingPunct="1">
              <a:defRPr/>
            </a:pPr>
            <a:r>
              <a:rPr lang="en-US" sz="2800" dirty="0" smtClean="0"/>
              <a:t>The season and flow of ocean currents alter the depth of the </a:t>
            </a:r>
            <a:r>
              <a:rPr lang="en-US" sz="2800" dirty="0" err="1" smtClean="0"/>
              <a:t>thermocline</a:t>
            </a:r>
            <a:r>
              <a:rPr lang="en-US" sz="2800" dirty="0" smtClean="0"/>
              <a:t>.</a:t>
            </a:r>
          </a:p>
          <a:p>
            <a:pPr eaLnBrk="1" hangingPunct="1">
              <a:defRPr/>
            </a:pPr>
            <a:r>
              <a:rPr lang="en-US" sz="2800" dirty="0" smtClean="0"/>
              <a:t>The </a:t>
            </a:r>
            <a:r>
              <a:rPr lang="en-US" sz="2800" dirty="0" err="1" smtClean="0"/>
              <a:t>thermocline</a:t>
            </a:r>
            <a:r>
              <a:rPr lang="en-US" sz="2800" dirty="0" smtClean="0"/>
              <a:t> exists because warm, surface water does not mix easily with colder, denser water.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533400" y="0"/>
            <a:ext cx="8229600" cy="868362"/>
          </a:xfrm>
        </p:spPr>
        <p:txBody>
          <a:bodyPr/>
          <a:lstStyle/>
          <a:p>
            <a:pPr eaLnBrk="1" hangingPunct="1">
              <a:defRPr/>
            </a:pPr>
            <a:r>
              <a:rPr lang="en-US" dirty="0" smtClean="0"/>
              <a:t>Deep Zone</a:t>
            </a:r>
          </a:p>
        </p:txBody>
      </p:sp>
      <p:sp>
        <p:nvSpPr>
          <p:cNvPr id="44035" name="Rectangle 3"/>
          <p:cNvSpPr>
            <a:spLocks noGrp="1" noChangeArrowheads="1"/>
          </p:cNvSpPr>
          <p:nvPr>
            <p:ph type="body" idx="1"/>
          </p:nvPr>
        </p:nvSpPr>
        <p:spPr>
          <a:xfrm>
            <a:off x="457200" y="914400"/>
            <a:ext cx="8229600" cy="5638800"/>
          </a:xfrm>
        </p:spPr>
        <p:txBody>
          <a:bodyPr>
            <a:normAutofit fontScale="92500"/>
          </a:bodyPr>
          <a:lstStyle/>
          <a:p>
            <a:pPr eaLnBrk="1" hangingPunct="1">
              <a:defRPr/>
            </a:pPr>
            <a:r>
              <a:rPr lang="en-US" dirty="0" smtClean="0"/>
              <a:t>The </a:t>
            </a:r>
            <a:r>
              <a:rPr lang="en-US" dirty="0" err="1" smtClean="0"/>
              <a:t>thermocline</a:t>
            </a:r>
            <a:r>
              <a:rPr lang="en-US" dirty="0" smtClean="0"/>
              <a:t> forms a transition between the surface zone and the deep zone.</a:t>
            </a:r>
          </a:p>
          <a:p>
            <a:pPr eaLnBrk="1" hangingPunct="1">
              <a:defRPr/>
            </a:pPr>
            <a:r>
              <a:rPr lang="en-US" dirty="0" smtClean="0"/>
              <a:t>The deep zone is an area of extremely cold water that extends from the bottom of the </a:t>
            </a:r>
            <a:r>
              <a:rPr lang="en-US" dirty="0" err="1" smtClean="0"/>
              <a:t>thermocline</a:t>
            </a:r>
            <a:r>
              <a:rPr lang="en-US" dirty="0" smtClean="0"/>
              <a:t> to depths of 4000 meters or more.</a:t>
            </a:r>
          </a:p>
          <a:p>
            <a:pPr>
              <a:lnSpc>
                <a:spcPct val="90000"/>
              </a:lnSpc>
              <a:defRPr/>
            </a:pPr>
            <a:r>
              <a:rPr lang="en-US" dirty="0" smtClean="0"/>
              <a:t>Within the deep zone, temperatures decrease only slightly.</a:t>
            </a:r>
          </a:p>
          <a:p>
            <a:pPr>
              <a:lnSpc>
                <a:spcPct val="90000"/>
              </a:lnSpc>
              <a:defRPr/>
            </a:pPr>
            <a:r>
              <a:rPr lang="en-US" dirty="0" smtClean="0"/>
              <a:t>At depths greater than 1500 meters, the temperature is about 4 degrees C.</a:t>
            </a:r>
          </a:p>
          <a:p>
            <a:pPr>
              <a:lnSpc>
                <a:spcPct val="90000"/>
              </a:lnSpc>
              <a:defRPr/>
            </a:pPr>
            <a:r>
              <a:rPr lang="en-US" dirty="0" smtClean="0"/>
              <a:t>The three ocean zones are not found in the polar (Arctic and Antarctica) regions since the surface waters are always cold.</a:t>
            </a:r>
          </a:p>
          <a:p>
            <a:pPr eaLnBrk="1" hangingPunct="1">
              <a:buNone/>
              <a:defRPr/>
            </a:pPr>
            <a:endParaRPr lang="en-US"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defRPr/>
            </a:pPr>
            <a:r>
              <a:rPr lang="en-US" smtClean="0"/>
              <a:t>Seamounts and Guyots</a:t>
            </a:r>
          </a:p>
        </p:txBody>
      </p:sp>
      <p:sp>
        <p:nvSpPr>
          <p:cNvPr id="64515" name="Rectangle 3"/>
          <p:cNvSpPr>
            <a:spLocks noGrp="1" noChangeArrowheads="1"/>
          </p:cNvSpPr>
          <p:nvPr>
            <p:ph type="body" idx="1"/>
          </p:nvPr>
        </p:nvSpPr>
        <p:spPr/>
        <p:txBody>
          <a:bodyPr/>
          <a:lstStyle/>
          <a:p>
            <a:pPr eaLnBrk="1" hangingPunct="1">
              <a:defRPr/>
            </a:pPr>
            <a:r>
              <a:rPr lang="en-US" sz="2800" dirty="0" smtClean="0"/>
              <a:t>Seamounts are underwater volcanic mountains that rise more than 100 meters above the ocean floor. Most have been found in the Pacific Ocean.</a:t>
            </a:r>
          </a:p>
          <a:p>
            <a:pPr eaLnBrk="1" hangingPunct="1">
              <a:defRPr/>
            </a:pPr>
            <a:r>
              <a:rPr lang="en-US" sz="2800" dirty="0" smtClean="0"/>
              <a:t>Some seamounts reach above the surface of the water to form islands, like the Azores in the Atlantic and the Hawaiian islands in the Pacific.</a:t>
            </a:r>
          </a:p>
          <a:p>
            <a:pPr eaLnBrk="1" hangingPunct="1">
              <a:defRPr/>
            </a:pPr>
            <a:r>
              <a:rPr lang="en-US" sz="2800" dirty="0" err="1" smtClean="0"/>
              <a:t>Guyots</a:t>
            </a:r>
            <a:r>
              <a:rPr lang="en-US" sz="2800" dirty="0" smtClean="0"/>
              <a:t> are flat-topped seamounts.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defRPr/>
            </a:pPr>
            <a:r>
              <a:rPr lang="en-US" smtClean="0"/>
              <a:t>Ocean Life Zones</a:t>
            </a:r>
          </a:p>
        </p:txBody>
      </p:sp>
      <p:sp>
        <p:nvSpPr>
          <p:cNvPr id="73731" name="Rectangle 3"/>
          <p:cNvSpPr>
            <a:spLocks noGrp="1" noChangeArrowheads="1"/>
          </p:cNvSpPr>
          <p:nvPr>
            <p:ph type="body" idx="1"/>
          </p:nvPr>
        </p:nvSpPr>
        <p:spPr/>
        <p:txBody>
          <a:bodyPr/>
          <a:lstStyle/>
          <a:p>
            <a:pPr eaLnBrk="1" hangingPunct="1">
              <a:defRPr/>
            </a:pPr>
            <a:r>
              <a:rPr lang="en-US" dirty="0" smtClean="0"/>
              <a:t>Intertidal Zone (Splash Zone)</a:t>
            </a:r>
          </a:p>
          <a:p>
            <a:pPr eaLnBrk="1" hangingPunct="1">
              <a:defRPr/>
            </a:pPr>
            <a:r>
              <a:rPr lang="en-US" dirty="0" err="1" smtClean="0"/>
              <a:t>Neritic</a:t>
            </a:r>
            <a:r>
              <a:rPr lang="en-US" dirty="0" smtClean="0"/>
              <a:t> Zone (Continental Shelf)</a:t>
            </a:r>
          </a:p>
          <a:p>
            <a:pPr eaLnBrk="1" hangingPunct="1">
              <a:buNone/>
              <a:defRPr/>
            </a:pPr>
            <a:endParaRPr lang="en-US" dirty="0" smtClean="0"/>
          </a:p>
          <a:p>
            <a:pPr eaLnBrk="1" hangingPunct="1">
              <a:buNone/>
              <a:defRPr/>
            </a:pPr>
            <a:r>
              <a:rPr lang="en-US" dirty="0" smtClean="0"/>
              <a:t>Open Sea Zones</a:t>
            </a:r>
          </a:p>
          <a:p>
            <a:pPr eaLnBrk="1" hangingPunct="1">
              <a:defRPr/>
            </a:pPr>
            <a:r>
              <a:rPr lang="en-US" dirty="0" smtClean="0"/>
              <a:t> </a:t>
            </a:r>
            <a:r>
              <a:rPr lang="en-US" dirty="0" err="1" smtClean="0"/>
              <a:t>Bathyal</a:t>
            </a:r>
            <a:r>
              <a:rPr lang="en-US" dirty="0" smtClean="0"/>
              <a:t> Zone (Continental Slope) </a:t>
            </a:r>
          </a:p>
          <a:p>
            <a:pPr eaLnBrk="1" hangingPunct="1">
              <a:defRPr/>
            </a:pPr>
            <a:r>
              <a:rPr lang="en-US" dirty="0" smtClean="0"/>
              <a:t>Abyssal Zone (Ocean floor)</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457200" y="0"/>
            <a:ext cx="8229600" cy="868362"/>
          </a:xfrm>
        </p:spPr>
        <p:txBody>
          <a:bodyPr/>
          <a:lstStyle/>
          <a:p>
            <a:pPr eaLnBrk="1" hangingPunct="1">
              <a:defRPr/>
            </a:pPr>
            <a:r>
              <a:rPr lang="en-US" dirty="0" smtClean="0"/>
              <a:t>Ocean Life Zones</a:t>
            </a:r>
          </a:p>
        </p:txBody>
      </p:sp>
      <p:sp>
        <p:nvSpPr>
          <p:cNvPr id="76803" name="Rectangle 3"/>
          <p:cNvSpPr>
            <a:spLocks noGrp="1" noChangeArrowheads="1"/>
          </p:cNvSpPr>
          <p:nvPr>
            <p:ph type="body" idx="1"/>
          </p:nvPr>
        </p:nvSpPr>
        <p:spPr>
          <a:xfrm>
            <a:off x="457200" y="914400"/>
            <a:ext cx="8229600" cy="5562600"/>
          </a:xfrm>
        </p:spPr>
        <p:txBody>
          <a:bodyPr>
            <a:normAutofit lnSpcReduction="10000"/>
          </a:bodyPr>
          <a:lstStyle/>
          <a:p>
            <a:pPr eaLnBrk="1" hangingPunct="1">
              <a:defRPr/>
            </a:pPr>
            <a:r>
              <a:rPr lang="en-US" dirty="0" smtClean="0"/>
              <a:t>The plant and animal life in the ocean is affected by several factors.</a:t>
            </a:r>
          </a:p>
          <a:p>
            <a:pPr lvl="1">
              <a:defRPr/>
            </a:pPr>
            <a:r>
              <a:rPr lang="en-US" sz="3200" dirty="0" smtClean="0"/>
              <a:t>the amount of sunlight that penetrates the ocean.</a:t>
            </a:r>
          </a:p>
          <a:p>
            <a:pPr lvl="1">
              <a:defRPr/>
            </a:pPr>
            <a:r>
              <a:rPr lang="en-US" sz="3200" dirty="0" smtClean="0"/>
              <a:t>the temperature of the ocean water.</a:t>
            </a:r>
          </a:p>
          <a:p>
            <a:pPr lvl="1">
              <a:defRPr/>
            </a:pPr>
            <a:r>
              <a:rPr lang="en-US" sz="3200" dirty="0" smtClean="0"/>
              <a:t>Water pressure</a:t>
            </a:r>
          </a:p>
          <a:p>
            <a:pPr>
              <a:defRPr/>
            </a:pPr>
            <a:r>
              <a:rPr lang="en-US" dirty="0" smtClean="0"/>
              <a:t>The classification of the ocean into life zones is based on the conditions in the ocean.  These conditions vary widely.</a:t>
            </a:r>
          </a:p>
          <a:p>
            <a:pPr>
              <a:defRPr/>
            </a:pPr>
            <a:r>
              <a:rPr lang="en-US" dirty="0" smtClean="0"/>
              <a:t>The classification includes the intertidal zone, the </a:t>
            </a:r>
            <a:r>
              <a:rPr lang="en-US" dirty="0" err="1" smtClean="0"/>
              <a:t>neritic</a:t>
            </a:r>
            <a:r>
              <a:rPr lang="en-US" dirty="0" smtClean="0"/>
              <a:t> zone and open-ocean zones.</a:t>
            </a:r>
          </a:p>
          <a:p>
            <a:pPr>
              <a:defRPr/>
            </a:pP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r>
              <a:rPr lang="en-US" smtClean="0"/>
              <a:t>Oceans</a:t>
            </a:r>
          </a:p>
        </p:txBody>
      </p:sp>
      <p:sp>
        <p:nvSpPr>
          <p:cNvPr id="22531" name="Rectangle 3"/>
          <p:cNvSpPr>
            <a:spLocks noGrp="1" noChangeArrowheads="1"/>
          </p:cNvSpPr>
          <p:nvPr>
            <p:ph type="body" idx="1"/>
          </p:nvPr>
        </p:nvSpPr>
        <p:spPr/>
        <p:txBody>
          <a:bodyPr/>
          <a:lstStyle/>
          <a:p>
            <a:pPr eaLnBrk="1" hangingPunct="1">
              <a:defRPr/>
            </a:pPr>
            <a:r>
              <a:rPr lang="en-US" dirty="0" smtClean="0"/>
              <a:t>The oceans are the Atlantic, Pacific, Indian. Arctic and Southern.</a:t>
            </a:r>
          </a:p>
          <a:p>
            <a:pPr eaLnBrk="1" hangingPunct="1">
              <a:defRPr/>
            </a:pPr>
            <a:r>
              <a:rPr lang="en-US" dirty="0" smtClean="0"/>
              <a:t>The Pacific Ocean is the largest ocean.</a:t>
            </a:r>
          </a:p>
          <a:p>
            <a:pPr eaLnBrk="1" hangingPunct="1">
              <a:defRPr/>
            </a:pPr>
            <a:r>
              <a:rPr lang="en-US" dirty="0" smtClean="0"/>
              <a:t>The area and volume of the Pacific Ocean are greater than the Atlantic and Indian combined.</a:t>
            </a:r>
          </a:p>
          <a:p>
            <a:pPr eaLnBrk="1" hangingPunct="1">
              <a:defRPr/>
            </a:pPr>
            <a:endParaRPr 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defRPr/>
            </a:pPr>
            <a:r>
              <a:rPr lang="en-US" dirty="0" smtClean="0"/>
              <a:t>Major Groups of Ocean Life</a:t>
            </a:r>
          </a:p>
        </p:txBody>
      </p:sp>
      <p:sp>
        <p:nvSpPr>
          <p:cNvPr id="77827" name="Rectangle 3"/>
          <p:cNvSpPr>
            <a:spLocks noGrp="1" noChangeArrowheads="1"/>
          </p:cNvSpPr>
          <p:nvPr>
            <p:ph type="body" idx="1"/>
          </p:nvPr>
        </p:nvSpPr>
        <p:spPr>
          <a:xfrm>
            <a:off x="457200" y="1524000"/>
            <a:ext cx="8229600" cy="4525963"/>
          </a:xfrm>
        </p:spPr>
        <p:txBody>
          <a:bodyPr/>
          <a:lstStyle/>
          <a:p>
            <a:pPr eaLnBrk="1" hangingPunct="1">
              <a:defRPr/>
            </a:pPr>
            <a:r>
              <a:rPr lang="en-US" dirty="0" smtClean="0"/>
              <a:t>Plants and animals in the ocean are classified into three major groups based on their habits and the depth of the water in which they live.</a:t>
            </a:r>
          </a:p>
          <a:p>
            <a:pPr lvl="1">
              <a:defRPr/>
            </a:pPr>
            <a:r>
              <a:rPr lang="en-US" sz="3200" dirty="0" smtClean="0"/>
              <a:t>Plankton</a:t>
            </a:r>
          </a:p>
          <a:p>
            <a:pPr lvl="1">
              <a:defRPr/>
            </a:pPr>
            <a:r>
              <a:rPr lang="en-US" sz="3200" dirty="0" smtClean="0"/>
              <a:t>Nekton</a:t>
            </a:r>
          </a:p>
          <a:p>
            <a:pPr lvl="1">
              <a:defRPr/>
            </a:pPr>
            <a:r>
              <a:rPr lang="en-US" sz="3200" dirty="0" smtClean="0"/>
              <a:t>Benthos</a:t>
            </a:r>
          </a:p>
          <a:p>
            <a:pPr lvl="1">
              <a:defRPr/>
            </a:pPr>
            <a:endParaRPr lang="en-US"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algn="l" eaLnBrk="1" hangingPunct="1">
              <a:defRPr/>
            </a:pPr>
            <a:r>
              <a:rPr lang="en-US" dirty="0" smtClean="0"/>
              <a:t>Plankton</a:t>
            </a:r>
          </a:p>
        </p:txBody>
      </p:sp>
      <p:sp>
        <p:nvSpPr>
          <p:cNvPr id="78851" name="Rectangle 3"/>
          <p:cNvSpPr>
            <a:spLocks noGrp="1" noChangeArrowheads="1"/>
          </p:cNvSpPr>
          <p:nvPr>
            <p:ph type="body" idx="1"/>
          </p:nvPr>
        </p:nvSpPr>
        <p:spPr>
          <a:xfrm>
            <a:off x="152400" y="1600200"/>
            <a:ext cx="8229600" cy="4525963"/>
          </a:xfrm>
        </p:spPr>
        <p:txBody>
          <a:bodyPr>
            <a:normAutofit lnSpcReduction="10000"/>
          </a:bodyPr>
          <a:lstStyle/>
          <a:p>
            <a:pPr eaLnBrk="1" hangingPunct="1">
              <a:lnSpc>
                <a:spcPct val="90000"/>
              </a:lnSpc>
              <a:defRPr/>
            </a:pPr>
            <a:r>
              <a:rPr lang="en-US" dirty="0" smtClean="0"/>
              <a:t>Plankton float at or near</a:t>
            </a:r>
          </a:p>
          <a:p>
            <a:pPr eaLnBrk="1" hangingPunct="1">
              <a:lnSpc>
                <a:spcPct val="90000"/>
              </a:lnSpc>
              <a:buNone/>
              <a:defRPr/>
            </a:pPr>
            <a:r>
              <a:rPr lang="en-US" dirty="0" smtClean="0"/>
              <a:t>the surface where</a:t>
            </a:r>
          </a:p>
          <a:p>
            <a:pPr eaLnBrk="1" hangingPunct="1">
              <a:lnSpc>
                <a:spcPct val="90000"/>
              </a:lnSpc>
              <a:buNone/>
              <a:defRPr/>
            </a:pPr>
            <a:r>
              <a:rPr lang="en-US" dirty="0" smtClean="0"/>
              <a:t>sunlight can penetrate.</a:t>
            </a:r>
          </a:p>
          <a:p>
            <a:pPr eaLnBrk="1" hangingPunct="1">
              <a:lnSpc>
                <a:spcPct val="90000"/>
              </a:lnSpc>
              <a:defRPr/>
            </a:pPr>
            <a:r>
              <a:rPr lang="en-US" dirty="0" smtClean="0"/>
              <a:t>Most of the plankton are very small, such as algae.</a:t>
            </a:r>
          </a:p>
          <a:p>
            <a:pPr eaLnBrk="1" hangingPunct="1">
              <a:lnSpc>
                <a:spcPct val="90000"/>
              </a:lnSpc>
              <a:defRPr/>
            </a:pPr>
            <a:r>
              <a:rPr lang="en-US" dirty="0" smtClean="0"/>
              <a:t>These organisms drift with the currents or tides.</a:t>
            </a:r>
          </a:p>
          <a:p>
            <a:pPr>
              <a:lnSpc>
                <a:spcPct val="90000"/>
              </a:lnSpc>
              <a:defRPr/>
            </a:pPr>
            <a:r>
              <a:rPr lang="en-US" dirty="0" smtClean="0"/>
              <a:t>Plankton are the main food for many larger organisms. They account for most of the organisms in the ocean.</a:t>
            </a:r>
          </a:p>
          <a:p>
            <a:pPr eaLnBrk="1" hangingPunct="1">
              <a:lnSpc>
                <a:spcPct val="90000"/>
              </a:lnSpc>
              <a:defRPr/>
            </a:pPr>
            <a:endParaRPr lang="en-US" dirty="0" smtClean="0"/>
          </a:p>
        </p:txBody>
      </p:sp>
      <p:sp>
        <p:nvSpPr>
          <p:cNvPr id="18434" name="AutoShape 2" descr="data:image/jpeg;base64,/9j/4AAQSkZJRgABAQAAAQABAAD/2wCEAAkGBxQSEhUUEhQVFhUVFxYZGBQVFxgcHhcVGxcdHRkbFxwYHCggGBolGxgYIjEhJSkrLi4uFx8zODMsNygtLisBCgoKDg0OGxAQGzQkICQsLCwvLCwsLC0sNDQsLCwsLCwvLCwsLCwsLCwsLCwsLCwsLCwsLCwsLCwsLCwsLCwsLP/AABEIALMBGQMBEQACEQEDEQH/xAAcAAAABwEBAAAAAAAAAAAAAAAAAQMEBQYHAgj/xAA/EAACAQIEBAQCCAMHBAMAAAABAhEAAwQSITEFBkFREyJhcTKBBxQjQlKRocFisdEzU3KCkuHwFRYkokNUk//EABsBAAEFAQEAAAAAAAAAAAAAAAABAgMEBQYH/8QANBEAAQQBAwIEBAUEAwEBAAAAAQACAxEhBBIxBUETIlFhcYGR8DKhsdHhBhQjwUJS8TMk/9oADAMBAAIRAxEAPwCIW3mjINSYivRS7be5c5wnN28qqbad/M/Vo6Dss/nUbWknc75D77pEijU8hBSwamUmpRaYUi6ApEJzaLoVcSNdDqJI7Go3bX20oV+Xmgthzd8IMRoRJEd9esCudPTg2bw91LQ/vSY8jKqnE+Pi+pD2lzRCvJldf1Fa8Gi8E212O4VJzy4ZUJV9MRUIQoQlbSKVcloYAFVj4tYInoYM01xIcABjv7ISNPQimhC5pUqFCE+4djQqNbyqc5MM0nKW0Ma6DWazpenRnUDVD8Q9FcGtlEHgX5VqmF4YtswPLbUAiICiBrPTXXWuYkmfIc5P5q+yEN44UfxLH4B81u41rzaEsIBn+PafWrUUGsjAewHH3woy/TvcR3++6jMbywMs2XFy3r5GhtI0yMCAY/PXerUPUju/yCj68fX4qrLoyMsyqBiMORMSY3nce9dIx4Kp900LVNSVBgRoQR6GgUeEqSY04BC5LU6kqItQhHkIExpMT60li6QuXNKELkmnJUQ3oQusmoBIHcnp+VJeLCFwPSnIRBqKQkyB1pyVcZadaVPVuEbE61AWg8plLpTSFCUBpqRKo1MITSllamkJKU7wHD248S8uZcwUKZiYkkxqwjoKztW+T8EZo1d/fCVpAOVdeI2LTW1DW4R4yKfLlPUrGg8omBv71gwvlY8uDsjk8/eVelEe0YweFU+NYxbXiYe0vlDEBszbaaETBIM6n0ra0sTpNszzmuMKk+gSBwq9NaVJiKaEKSwHCmuCS6JPwh80sJiVABkTVabUiM0AT612SgA8lL3+AuoJLW/SSdfUHLtFRt1rHGgD9/NLt9VGnDMHCN5SSNTtB2Om49qsiQFu5uU04Sd+2VZlO6kj8j/sae1wc0OHdKkiafSERNCFyTS0lpEGopCsvAeKu63LDl7gK5kTMdSo1Qa9VnT+GsvV6djHNlaAM0TXr3+qe1zyNt/JRXHOXbT3ldVz2nE22YnoBmBk6EGZGlT6fUkx7ZPxN5/1XxTnOLPwnCl+WeJNYufZg+FsbMCDGzKOjD9/aqut0jJWZ/F6/ulg1LojnhT3MPCkxKC/YgsRMxAcDoR0cfsR2rP0Wpfp3+DLx+n8KxqI2yN3t+/5VGx+CyZXRhkuAqSR8DdQwjQHoR69q6GKXdbXDIz8fgqLThRN5jOpJJ6kzPzq40CsJyRLU+kqO3BpHIS/E+MW1dLQTyoRLhQGkCNwYbzQST61wUHVtQzXOL3eUuIrtS6WXQxu03lHmpJYq/miTMT8tSfnMz867uJoAsd1ze2jRSE1KhBqAhEGjWikIO860AUhDNGxoq0q4mlpC5JpyVczSpUspqMpqUBpqRKqaaU1LK1MISJRWppCFduDYoXBbfKqeEpGfUiTA+GYnWfmKwtTGYy5t3uPH8oacj2Vk4ZxEXraqzDMCQMyjdTodRAMRp61k6iAxPJAwr8EvisDXHIVG5vRVxLhQRsSTuxOsxXQ9Oc50ALlSlaGvIChC9X6UaAaikK9cOwyOy3bcPbAURrmDFYiADlA01/WufnlcwGN+D69lMyME7hlTnF1Fu2LhQurQpTSANjsNazdKTK7aDR5BV7URhjA6vkqy3CUxGVJyMM3hmVJySCVcTJgloIrX/unwW6rHf4+oPv7qhGwSYCe43gFoC5cQlrgTzKSoBMamfuyR61T03VHSOEZwL5V7UdPdGzeqwvAbjDNHlYSHRSU/wBR1j2BnpNbX99GPLeR2Jz9P/FR8J1XWPVM7psppD3NtcwUfKB3nrU7fFf6D8yowkfrFrX7M7aec6fprUmyT/t+SF1au2STKFQASPMTJGy7de/pSObKBg38vz+SEh9dhle0PDZTpDsTPeTT/BsFrzuB9k4YVl5b4ql9zZvpJvbspA8wGjRMK38Sx6g1la3SuhaJYT+Hsf0+HsfqpY3NJ2v7pXi/ALlmXDFkUSHAjQaax94f70zS6+OYBvf0++ybNp3Rn29VKcmYoBntjUMM+uhVxEg+41/y1U6pESBJ6Y+Sm0cmSwqs86Ybwb7KJyP5svTUyR8jsa1umSeNECeRj6KGVm15VTc61sBIFxmpaSoWzqPekf8AhKUDIUXj8PmYZhkOsujAj5ZSd/U15Q91PdecldmG20V6Jzw65KabKcoPoNif1E+ld70HVGbTBrzlv6dlzXUYQyWxwU4zVuUqCBalpCKaEqBoQimhC6BopCATykyB2BnX26aetF5ApCSpyF2rUhCEoGplJEsLpiOkz86btzaSl2jU0hIlQ9MpIpnl3jP1e5MSDpvHz2Mx2qlrNJ47KtKxxY7cFfF4pktNcuqxls+VgABEQw7rse+lcuA2WfwY8EYtanhujg8V2byqbzZxhr1zKwtQIIZNZEHXN0mdukV0XTtI2Fm4E55v9lnSymQ2VAZ60qUSd8La34g8UwuusEiY0zAaxPaoNQH7D4fKFp3AvDI8WMgICqoBVSpAIIBjQg7Gda5LWeJfh3Z79z7rS0oYPOcJ9icQPKFePFgIsgbTLDvIK6etU4YXB7nHgcq1NK1zA0cnhQd25aRlLHLdUE5swCRJlddtpgEfKtUCV7SGi2ntWfis0FjCPUKIxfOQKkWbYzs5UnXzLprH8WunSrEHQ2RvLnnFX8/4Uk3UJJGbUvxHjps3WS9Atm2ii0AfOMkHzehPSuL1Mz4NY6Rh4P1XVaTSRz6NorsoTmPhC2wj2/7O4PKNZEaEGev9a73pHUv7uLceRyuS1ulOnkLey7wnKniKozkXGGaChIA/ijaRBmpZeqCMk1YBrlQxwue6gmlrhLWbj28SCqFGlhtoPKQTvDAetTf3bJow+A2bH8pHxljqeFAXPKIMToZHqJj9f0rSGchMC5t3JIGYKJ3MwPXTWlc2hdWlpXvkXmE3DctYlgyFVjNEjpv26/Ka5/qmgDNssAo32VmGavK/gqRFkWcXaABhXjaIDab9V1/Sq28zaZxPcfooWjwpgPdMPpIsaW3gEKxXtImQI6ip+iOHmb65Umo/Es6vnb2/eumaogkpp9JVI8DwAxFwW8yoTrmadhuAB8R6xvANVNZN4EZfV+ycwW4ZpSXEfo8uEgWLvjWwDmOgUkR5dD0E6E15zq2gSEtZtvK6aGa2gF1qrnMHZSCMoyxEAEHYAadOn610P9NaKVrjqHfhIx7ql1WZhAjBshdlvX8q7GliJTH4q2lu1mYKYYnQy0tppGwjfbXrWbqOoQ6V7vEPpQ5U8WnfJkcJPB3FukrbJZoJAymSFGsfLWooOtaWV4aDRPqnv0cjW7jwizVr0qqGaikIFqKQgXopLS4zU6kqNWpCEiUDU2ki7z0lJKXatTSEJQPTaSJbCMC6g7ZgPkTTJBTSmuGFp3G70piUG3g3I9CB0HsK5HSQhr45O5cPzVuSdzrZ2pZd4mtdhSq0us9JSSlL8vJh2YnE3MoA8q+bzH1KgxH71S1jp2tHgtv79E5rWk+Y0rRY4oRlUXVuqBlUIgIQDVXHmzFlICjQdZmsl+lBt23aTk2efUcVR5PKeHlpAuwl7mMuC54l9gzYdS3hSpcQBmJCMBJMEGelRiJhj2RCt5q817c/mnF79w3m6Vc5n5oXEqoVSG6sQsxGuoOs+wG+9aeg6c7Tkkmx99k2SQvyQovhF0KLlw7IvlEDW42i/kJPyq5qGlxawdz+Q5/ZROCseKU4nh6XbaZrlvMjRAiNVPr5SNfSvO/6j0Xg6vcODldb0HUnZsJSvA8U+L4fcW4c960SQmUwMoHl0IMGDS9B1Qi1AZeD/tM6xpg9m5opO+XOLK9m46OUdUAY9wZIIGxYa9p0+en1zTuheDeCs7pZD/KQurGPt4mMMxUm6rGS2a4rfERpoAQsROmlZeg1j4ZRS0ddog6MlULjM5vhZVXyqG3hdNfXSvSNNRbzZOT81y4CjC1WaSp5w64fMFnMY0EyR1Gm/T8qimaMbuEjgr9ypxf6ybYuGLliDP8AeWxt/mBIHqK5zqGl8AOLPwv/ACP7FSMIJF9kw56vtcNpLZLk5nKrr/wDX8qs9KY2MOc/HAymPdufaoeKMHfpXQM4QEiHp9Jy7w2JZHDKxDAggjoRqD+dNfG17S1wwilacTibq2xi8Ox8C6ynEWVLBFvaZ0ZRHkb8XqRO1YzY4pHu0sw8wBDSasjsR7j0/lSjcwb2lVnF4wtde4PKWZmgH4ZJ0HeAYrWggbFE2IcAAJj3F7i4rnBZS6hjCk6n06D8xFLqHObG5zBZAwENAJAKeYjkm/fvwgFxmGadUVEBgSW2XpXmepnke/e82V0MTYw0Cktyf4OGvXhdu5LlkEAqVILFSCwbWf8ADVd7to3HlOonCZ8adTecoRBIOkRmKjNH+aa9L6W579JG6Tmlz8oAedvCZZqv0o0JoQizUUhCaELkNS0hdh6SkJTNTaSLpWppCSl1mopFJfByXRVEksoA7knT9ajkoMJPFJCLC1e7BxDL3W4D2JKEdfWuQFiEO9x+qeK8SlkYfT5V2NJgVn4dwa5dIF/MvhqsggQLRBKkZQczFo8p1M1kz6xkY/xZsn69+e1d+EbSovGX7b3WYhktxAyqNCFhJ6CSBPzq5Gx7Iw3k+598/wAJoUeL2s7H06e1WdqdSm+G8ylCPFQXAAQSIV4Pdo8x239aoT9PDwdho/UfTt8koUE76z6mB2FaAGKSUn7f2SIASzZrhAjbUD/1Un51XH/0c48Ch9/NJWVMcjcaW1dNq6fsr2hk6B/usfTp86x/6h6WdZpiWfibx+yu6LU+BJfYq58H4b9UxLyVW1cGYGYGYbj18v8AOvPdFp5GzU4Lp9TMyXT2ORymfLWGzWMSjKQlx5TJlLOuYjQfh21Oup6V1P8AUHnazaTYGfy+ysHpR2yFOeE8Et4Obt1ApSSp0LM2WBpuSR0rA0eklklFBa+r1cezBVJ47g7ru10OgR9ockgMNQQF0O8gaV6NpJY2sEZBse3ouVcQSSFWHbXQyO+01qgeqEtgL+VwZYDUErvBEafnTJWbmEfrwkKuXJdsA3nVbg8qhS8EydZ0A2gnT0rE6m4nYxxHJukg7pvxbDX2xDOp8MIAoIaDHeAZUEzv2qXTyQthDXZvPH3+SaBhVPiGFuIczrAJMEEET2kSJ9N61oZY3imlSCqTMtU9JUWalpKrj9HfFhZuG3eg4e+AtwMAQuuUN7SYM956Vh9a03iMD48Pbx+tf7ClhkDXU7gpxz1yYMOxuYcE24zNb3KL+JfxJO/UT21qHpHWPHHhzYd6+v8AP6/FOng2HHCp+GwbOt1xtaQM2o2Lheu+/Stx8oY5rT/yNflarpPG469cEi9cRsgQgEw6g6AwZrB13QBNJ4kRq+xVyLVFrdpUVhsFDEs2Yk/8nvS6T+nWMcHTHdXbslfq3EeVWfgPL+IxbDwV0kjOzBVmJIk7n2rV1eug0raefkOVVawvNBOuHcrXHxZw10m0yqzEkE5lWJyR8QgzO2lQT9Vjj039wzzD75T2wuL9ittz6Kfw4kTJ0ZNI6bGsNv8AU5vzR49irJ0PoVQuYeD3MJea1ciRqCpkEdCP6V02i1keqiEjFTewsNFReartJq5VqKSpxhbLXGCIpZjsqiSajke1g3ONBIpfD8GBJVr1sXdYsr5iSNwxHlU/M1TfqqpzWHb68fz+iaVEZo0O/UetXKSroNSUkVj5Jw83zePwYdS5P8Z8tsf6jP8AlrM6pJUXhjl5r5cn8v1QOb9Fa+FYpjiEnUZtY9qydRGBCaUcZ84KovB8B9YvFBIEMcwiEAPxOTsoH7VvambwIg484x6+w90+uymuJ8aS6Clp2WyhBOks7AiLjS0uJ2XUgL61n6bROiO54BcfoPbjHx4socbwFWsRjWOYBvIz5oAyqTqA2UaDQ7dK1mRAUayBXqfhaUBN89S0ikM9FIpK4a2bjBRuevYASSfQAE/KmPIY3cUJTF4pWdjBIgBNYgCAPfQHT1pscZa0fmkAwiwlh7hyorMewH8+g9zRI9jBbjSFf+XcPiMpF654i5Mqa5ltzK/G5C7E+UEzHtXK9S8B0jXRNpwNntfyGVpaKctY5rjgpHFXLmEYqFlBbvHOwAbOqBirEE/dEzqDmEbVZYItU27zbcdqJq/v0yqWYyaULiuL2zqC3h3STAIlNIiQZVlbzQdwdDWhHpXjFZb+f7gjHxUWbUFiuKtcWLwDsogNJBECNQND+U6b1oM07YzceAe33lLSYrJIA1JIAHc9KnOBZSq68Nw9jChDdDMzajwzDbkZi+6ruAq7gAk6xWHM+bUEiPAHrx8K7+5PHA4tN3AcrRsBw9Xs6G4gcSPtLhiRpILSNO2xrltRqXRyG6New/ZaMEAkb/KjeJ8MxC2/DwRRQOgYK7esnUnpqZ9an0uu0rn7tRkn6fRJJpJW4Zwqhw83b1x7GIUlmlZca51BIVjuymI1mNCNRW9N4UbBNAcDOOM4v2I/gqiA7dTlR+J4fwrjJ0B0/wAJEifWDW/A/wARgcnJG04BE6iQSNpAO0+1PcCQaQr9y9xbC3F8F5tO7MAQAFNtrmdbTQCMp+HMdp31rmddpNVG7xWHcByLzdVY909paRTleuF30e39WuXB4tsrlMRlDSbYBO8AZdd4iNa57UNcHeMwUD9n91djIc3Y7kKk8xcsvZXFFEANxbYyIsBj4oYm2Pu6A+X8t4rf0PU2yOibIeLz8qz+/wBVTkhLSVnLV1QUadcNsC5cCs2VYZmYQYVVLHQ+wHzqKd5YzcBZwAPjhC1bkbBg4DD7B8z3EJ/vC5yyPYR7VxnVpb1knpQH0GVZjGArELw8TMU+1RR9iSpCE6FrTETqNCAR7VlbbZV+U9/3VjcQ6+/p+ylM7GIVlB1kNsZ1UgyPl71UJDTXKsjItVb6R8Gl3DXmdVDWQrLcOhJPQRvO0Vs9FkdHqWbT+LBCq6nzNPssSmu/WcubDjMJEjtt+tK4GsJxCuTXzhbVpCBLszNkXRARlQMdydWOp6Viho1EjnXxQF9+5TOyi1xGHsvmWXZBCquilvxMTOw0gTPpVssmlbtOAe/f4BIAaUViMTnYtABYkkDQanpVtjNjQ2+E6lN8p8utjHOpW2pAZgJJY7Ks9TBMnQDWs/qPUG6RvFuPA/2UrW7jS2jhHLOGw1rw7dsQTmZnOZmMRJO21cNqeozzv8R7vphajNOwN20q9iuFImJzWtNXGX1yk+X8q0odY+SDa/2z81QlgaySmrJ+F4gWro8ZXAWQ6ADMdPhIfQA+s12M7DLH/jI9j2+OFAWpE41gzshKZ8whdPI266dIgaVJ4QLQHZqufUd0tUm+apEIZqKQhnopFIxc7GKKQpnljg5xNzUMUBUEJGZi2yqToNAxJ6ATVDX6sadmOc88Y+8e6KvAWvcH5ewqobRyyrZhkMEKR8JaBnnrXF6nqE5cJCasd/27K7Dpo3CjkhJ8f4XcuBBayhFOiAgR0nfX/ajR62FhJkNk9/8ASbNpZHUGDARcX4I+LRU0JIIY9EZfhbX1G3UE07Ta1mneXD5f7CHQPeAsd5lwZsYm7ae4txlbzOggZjqQANBBMaV22hlE0DXgUPQqs5u0kKLz1cpJSccPvFbtsjUh1IAEkmdIHWo5mgxuB9CkIwtYxHAblxLDG15QcpVgJiIPxQY319a45uvZG543fClINNI4AgKeuYg2gUXNmyDrOgEACdz/AFrmdRPveaK3tPpg1gJSeCxZdNQJInLIP5mBr6VV3A2rbm0nT4Oyct66GLopHlgBmOknTU7AEmtLRamUs8FvdZepgj3b3LHee7mHF9ks2riOpSWe4CMpQGAsaGSNZ6RXfdJGoMQdI4EZoAZ59VlODbwqvmrXSUnNjHsqhdCobNlIESYme4IEQdKidC1xLu9VaCLV/wCW+aLd8DDXxBeFtuI0eZWTMwpCZe0VzHUOluhueHtyPbv/ACpI335XLQuFM9+01nEqRdVcjONM8HQj1+E6Tq1c3I5sbxJEcHIHorrQXN2u5VQ5i5Ht3SSJtMB/a7iQI+1G5B/FuNJkVs6Prb4RR8w9P2/ZQOgVFxnBLuGBtOoFy5JzT5BZU/EH2hm/QDvFdJDrYtTUjDgdu9n29lWewtNFaFyPxQNhFQSWskhWaB41tdWZATqFkjrtXL9V05ZqS/s7nvRPYlWI3Wyu4U5xBA+W6xbKigEDLqx+GdfLp11Gm9Z8LnMtgAz8U+RrXU4pTgnHreJQm2t3Ijm2GVTDwImew6zSarSO08ga4iyLUrHh7VX+csfGHuWMhuu5IW0mZnU5pDtlkIB+H1rQ6XFeobLe1reScfJQTHy7Vlv/AETE/wD173/5t/Sux/vdN/3H1VbaVDh6uFOpO7Bu3iEUO7HZFBJMegqGR8ULd7yB7pAz0CsVjkjEDW+1mwO1xwW/0pP86zXdZhJqJpd8Bj6lBbXJTyzwPC2RNxnxLTqFzW7YHqfjJPuKjdq9TKaZTB8i79lGXgcZWgcm4+yq2bdq1btrcN0kL+PQDzMSSY9e1c31OGYl73uLiK59Fa08gsCuVacXeIQ5vkBrNc07c8FbA2tIVT5hBupba0MrCQd5PQAD/m9b/SJmhpD+Fma+PzWFUsRwoYwMjf2qgC1cJ6gGEf8AEhI0J1B9K6JuoOlIcPwnkf7Hv+qzoyTgqgXAVJVgVZSQQdwQYIPqCK6Jrg4bm5CkpBTJgb0pwkpT+B5Ze6NGGb0Gg9O9Z03UGRnIwm36KK4lgLlhyl1SrDv19RVuGZkzdzDadXqmeepqRS0n6LQhu2ZaIt3iUnTxCxUE9/J/KuY68XCN2O7c+1X+qkgA8TKv624ss6uC2slO40K6DSD0rh+oPcZK4FLa0IaBwooYq8QAxnr679xVB7STRWkC1vAUnhr1/MUcSj+WUIBWfvb9Kt6d5a4WqWpYC3Cyv6ReFtbui42rE5Lp7sNbb/57ca90PWa9G6Lq2ysMYxWQP1HyP6rn3sIOVTUBYhRqSQAO5O1bhIAspKTrhXFbmGfxLWUPlYBmUNln7yzs3rUU+nZO3Y/j6fL4I+C2LgHHQuHNzE3WdBBQsTIyhEO2rS+c/OuI13Tt8uyJtH2+Z/SlPDqtnKk2xli4FuKdLqzbMH9PXpHpXN6mF0MhY/BW3BL4jAQk/DggjVQQNN5NViRwrJFpxjeMIuIt4diuW8hkHcGdJ10zaitzSaV39uZm8grE1MlS7DwViPOdvJimE5vKNd5ysyD/ANUX1ma73pbiYB980f1Ko0FBZ60rRSGehFKR4RiELpbvOUtSxzqoJViNCTBYrmVZ3jWKqahrg0vjFuxj1H6cIq1pfJPNyX2tWL137QjKc0w+WcmR9w5AWZ0bSNa5PqvSXRbpGN8v6Xzfsp4JDuorSbTiPMY7M0DN79MwrlzHeWrQ3Yyo3i/CbV9PDvL4qtrlGgY7gg9GHcHWruknlhO5pojuoZGNcs04zy9ewN4Yt8VFtGi2wtM5Uf3bKvktiJXcA/Oumh18eriOnbHk85ofG+Se6pOiMeQUeK+kq2mYYbDasAGa40KwHZBMD50sP9PONeNL8AP3TjLjAVds87Ym0G+reHYDEki0u57nOW19a1HdI0z8y24+pP7Uo2yObgKKxnMmJuk58RdM7wxE+4WKtx6PTRimsH0v9UmSmH1t/wAb/wCpv61N4cX/AFH0CKTQNQ2QEWU+leforf7dwCRIALANsekqJ1rl/wCoYZHvZI0+UdrViF7WtLSMnhajft2x4iWipdVJ8qZirHQkT8TAT7ViB0ttc/A+NBMAaLa1ZhxTG4XD3HtN9aYq3mEIgJ6fESeu8V1WnbqZGB42/mSqnhC1Icsc0WZa3btuMs3FZmQlSsTGg3B/SodboJHAOc4HsavukywK24HjTYm8uQ3AYOZQwAb2P3RFYs2hbp4yXV8fRSt1LnuA7pxzHzPZwK2heR/EuZ9bap5IGvxHfzfvUOg6Y/UOcIiKHr3VqWexR5TXgt7D4geNhXzBYzIwhlJOgcfvU2ufPphsnFX37fJVo4A93lVG+k/DIL4vpobnkuDvdVQcw91In2rV/prqBmjdCf8AjwrWs0pionuqxwUBrqg/1ro53ERkhZ8mAtAx2J8EAhvhA2kQe8GsCJnjEgjlMA7pW7jbPFMHcBy+PhxIbbMnp+tV2xy9O1II/C5WR52Z5Cy66YMV1rTaYMhan9GV3ApatG5dLYn7VvDRTNtZM5zEQVA3MbVyPWjq3yOaG0zGfX4fwpY2Rg7nHK0RwMubD7NDR3HU++1cZqmyB1nstfTvZVJtaveYgJJ6kCB6DXr6VWBJ4Fq2QKyU5xrW7NstecJmkDUAie0nU1f0ele9+5osqhqJwG1azbn3HJiiiWgSv2dvPBOzMQzwIUBmyjWTmYiuv6VGdMS5+Dk/wsmV1nHZU6zwG94qgoEUPbl50IPmDL1MqDoNZ0ith3UIiwkGznCZt9UXMvADhFHiSGdhAMCREsAJOinSepIGwmk0OvGoJ28D7/NO2kGiluF4k4iyLJuKCjSoYxMgfkNJk6an0p0m2KTxALsKF4pXbk/B4mwIdzbtDXKxVgx7IoDH1kRWD1N+mnOG2714+vCsQSSN4NBS2I55wqk25jYE+Igc7/CA0D2JG/Ws5nRpB5gPyNfNWXatzgqpxHiGBsu11bzXHBUqpMkMDsTJLfy03rbhZqXMEZaAPb7+/RUy0E2s94jjTeuvcO7ma3IKjYGDsnAUm2epQ9LSIvS70Ujz0b0Uu7N8qwZTBUggjoQZBHzprtrmlrhgopXPlLnR1cpirzlbjZlutLm1ciNQd7TDQr00I1FYHUulseBJA3jkDv8AypGyECitqwdxvCSLmZgq/D5gZ0DgRIE76fyrkJK3GxStsyBld47hrXk87AEiCgAynuCCPMD6jY7Uxs+zhOMd8rP+PfRLbbO+GvrbcwRZYeSe0zKg9NIrodH/AFBMwAStsevdVnwt7FZNxO21pzadcj2/Kynow39662Odr2hzcg5VUNTMtTzInUjzUniIpFgVRrircfw0JAZ8pbKvUgDU1mySu8M7eVLS13l3EYe4i28Nd+zRyE+xKzBBbViSDGpJE6n0jA1AlYPEkFX7pgPm291I/XGw163FtvDuTLGftZGhMiRGpj3pgDNRESXUR+SCDG74qF+kDlBWRr1hSHEuxaQGT8IJMaAiIE66mrHTeoyAiMuwlc0Nys65cxq28QjOYQyrN2VgQTXQTnfGa57fFMe2wtP5bxLYe+ZALagAyBMeX9YrH1jGzwqvEdkgKznmHmbEYvIuIZfsi2iqFlyYZmjdtIrT0emh0/mi7q0bK55W4s1i+CHyBwULbgTsSOoDRp2mjqUEepip4us/ulaSw2OUXHsTiLl7Jf1cGFRVgHMdCgG+Y9etR9Oj02ljuJoA7p8sr5Tbja0LkL6PmV2u4opmSAlvNIBPVyNJ2AAJrN6n1reNsPB7pGwbuUx+lJGJJRPIvxMskCOvtU3Rpm7fM7Kic2n0qvyTxI2b+/xKVjuToB+prT1rBNF8CmusG1D3kLXMiqcxMBes9qtmdrW3aVowpK5xMYZPAskEkg3roP8AaFTPhqelsHtvvVQx+IfEk+Q9Pf4/oity0rkDnTxSVICzso1KNpACgT4cD4gNIg1z3UengDc3t+fz9VJG4swrPxDmIW4tAnM2YLdvDKM4mMoOrbdJO3es6LRl53EY9ApTMaoFVriPGBxPAXb+Gy/WsGTmLomZ7IEkgMCVBEsB+JSKvMiOi1IZJ+B/p99uEH/Iz3Cb8qWc1tr73WZGTPcsuZIYHMCGzSDI/JogUnU5jH5aquCEzTR+I6k1wPPC3MSihALQaIOpB1ErpoRNc8Z3hy1zpmFp9kx+kjFWxcA+rPcuHMPFuBwqiZHh5T5iYJmdO1db0lprDqHoOVjPGSs4a8ZkAL/hkR7a1v2eElBPG47iSpQ37uU7rnbX311qExQghxaLHsjaFzw3ht3EMVtrMRmYkKqA9XdvKopkmsawbTknsOUUApQcEwySL2NGYDUWLLOAewdmUN8hUBl1ZHkZV+pyk3N7LluWxcH/AImJtXz/AHRBtXD6Kr6OfQNPpSnWvjH+ZhA9RkfklBaVAXVKkqwIZSQQRBBG4IOoI7VZGoaRbU6lxmp3ig90UjzU7xEUhmo8RFIw1IJAOElLX/oT4jfvNcR3drVi2AhJEJmJ8rDc7abxB2rleuRxscNgonlTwcrV72KCAs8ZACZBnSJJ+WtYTIi40OVO54aMrKfpJ56ssgXA31NwEhmUH4CPutEHsfeun6X090biZ24rAJVKYiQilkFx5Ov51vvkDXUkAwuJoD0tITRvQkZrHE3qpaVn5C42cNiVPim0D5c+4WSJJHt1FSS//phdHV1kKF4LSHBblhscA6yuffJccDpB+RIM5d41rmXRHPb2UjZPmq59J+MDYRyYdTpEAEgakozAwoJEkDWT3q505obJaHu3VSwya6LxcpKWvcHuLdsYa+xksi5o6OpynbroDVFziC9g+wcqm8U5Z1zbg2s4u8CCA1xmUkRKsc2nf4hVnSz3EFaFEKHzVYM6dStfKXHPtbKXApa232NwjVH6CexPvB1GtQTMje0+/Pof5CieHNyFt2Gui3ZWFy55YHrqdRrvufzrhOqagRuLQVr9Ph3iymtm4lxsrZT2KwpKxqD332qho9dK1/NhaGs0DCzcBSz3nvk+xbD3cNKsLpGTSCMskRMhgdZ/i613nTtbNIQHei5yRgZhVO3hL6q5Ft2vspzsQfsrYGozH75G+u0Dea0/EBpx+QUeOOyr2anf3AAypaSoVwBcysFk5XggSNDlbuPSm+O2Tj590ldkGxTFsxZiwMgkkmfc0oe1t1X0RtTi/iGDF0JUXAZykifxKY3E9PUU7e1wHB+Ka0dlpX0e4rJgs7F2VWIa3bTM9wE/ZrmJ0tkyNo0PasXqEZlm24yOScf+pzHbCSpw8s4ewz4lEVmzCURgwtEnzCF18sj11rDh0dybXGh2v7+iuSauo8JlzJcGKtvhdBdAL2cuZTcVdSpP3gdSCNDFbOmg8EtlH4eD7KgZLOVjDEitbxi3AUoFp3wjBm/eS3IUGSztsiKCzsfQKCaZJqnNFpCAAt44Vy9hfqC2sjIHQPkMqwDDTxG6ORBJ/aK52XXSMmLg7junNg3jceVGYP6MMMpLsC4J0VnaB6DafnNSv628/H1TjpnEcqx4LlHApbuKuHVAykl2kkRpoSZ6/KqY6lO+Qea0roAGZWMcaAxQvgsr3sLmK3Qf7fDIYIY/edBBB3K5gZgGuie3wXB4GHcj0J/T3UEZJwqiTT2y1akpAGnif0RSE0eMikZan+LaSlpX0J8ctWL1+25AuX1QWixhWZc3knYMSdJ32rJ6q18m09gntO0GlL85fSUotXLFpAL4Z7bvkiARDMh6GZUg9QelLpOnxxyeJJ+HBAB5Ubnve0LIA2orXMm5+9FYR33ljSTzXIhrcLjNTDMnUimjxUUuJrFEp9VJSMGpWzkZCSlZuXObmw6eG48S2GzKCAxUnfLJEH1nSpjLC8EvsH2ULojdtS3NXO741Cnhi2ugABnyjWCxGYyYJ16DtUDGwsbyd1/JSBptVOal8dOpWjlLmj6uptOJQtmDGTkOx0GsaA6dararfNWw0apDGxh1vCj+a+KLicS1xJKwqgkZZyiJiTA99YAmnaQuij2uOfv7+ylcG35eFDzVrx02l3ZulWDKYKkEHsQdKUaij7JC2wtdfHNxXAWhYvAYnDRc8HMVZyo8yad9wfauf6pp2tkD9tgqzonltsuj2Uby9iMViLio02rlsjxM2gBJgKPUkbVht0wElM4XTs6jH/bVL+JN+aOP37eIBvYZrdy15gtweVoGXMGGjCMpG+vtXc6PwBDTXZHK4/UAveSmGF51Q2jbuIyuVYC4DmAbUrofu9D71MXsfIHA0oDEVT/rRDM0KZnQiR7gU12oO4/Y+KmDMUhicY9yM7EgbLsFnfKo0HypniG0oaAkh/z3p3j0lpXDkvl3E37oXwCyWSbhW8GRSY+ESNSYHSNNdKSTXsYynHPw4TDGXfhWq8LwVxLTrdtWwJDZ7aD4SBmVUKmW0106aVRkmje9rmE/A/uoxG5oO5ObGNwlpj4CxeUMwRiy58wER0liF0NRvjnkFvy32StLBhqz3iGMdsS+K+0N421Nq1le2bCAHPmhQHVSx+GST7xW1po2tZ4biNt/G/z5Kie6ys+4zjRevPcChcxBIUQJgAmOhJBPzqCSVocWtOPflWWNIGVKcmMviMrEDxfDtExMI15M/p8II+ZpsYc9hc02W9kkhrC9CWrYtLIM5mzFp3n9h29BXLzPO47sLRgZ5cIxnOo+Q306aGqzRnlSuO0cLN/pQ5rxdhjhQUVLqbrOcLOsnYE9x0rp+m6eGmyV5r+Sy3vLiQs75Yvi3jLBIzLnAZe6MMrD/STWlq4zsq+UwHuoQVnmSnGlMjpfENWkQmlExHdFITT/AByEUjVqXcSbSUunukmSSSdyTJJ9Sd6cZqRtR2rZdgFEk9BUglL3gBIcBcOINJKS1+UDIRUzxDW5KhNHjBLS4rH3J9ITSh6KRzThIik84Vwy5iX8O0snck7AdyelOBtMe8MFlaLwXkPD2wDfJut1EwgPWANSPekMlcKjJqXE0MJrz5we0tm0uGsorG5qVUDy5Tueg96Gyvo7iiGUg28p/wAP4DYfD2g2FtswtrNzNlzGNSCup96Y6eS8cKF88lktUZ/2Bbu3QLTtbAMujQ3l65GG7ehqSOayNylj1bidrgmHHrGGsNlXh11EGme9cclj30gCtTTMhd5ZHX8BhT7nOy0ocDtYW63/AI63rOIAlDbuk6j/ABT+4qaTRNrc1wLU0ySNOVK8T4tjMKGa5lxNtsviC5bCx6OE2M7XAfyqgIIWNOKPYhSiQvxaZYjn9ypCEm3pOExYF5BH91dYZh7N+dQ7YyCTz68KSjwFUrOHfFXitq2ATJyroFXqddlFS7vGcNgrFIJDBZTXFWcjsmZWymMymQfY9aieSxxaeyVpsWnPB+GvibgtWwS5BIAG5HT/AHqSMh34jSHGlZOG4E4e+mHwhS9j3MG6IKYaJzBCQQXAGr/diAJNIC1o3OF+yYbcfQLW+RnT6syeM99rbXBcut5i9wHzFcxkIDKiY2J61S1LXFwdWDwnteBhS/GrC31VXUgMQRDax0MqdOnXSaSB7oTuaUyTzKn8Sv8A1S4i3Ml9AVJSPtbaZiPELjVwmvTrr3q80OmbuYKP5fwomnafMoHF8Vt2SyYC/ZxF5nZ0fEXBNouRnFvTI+bWdRGlD/E2jePp/tSULshZrxa3dW63jqUuMSxBAEydSsaETO2lRF9mypG1WFxgHhiNiRAPZtx8+nzFSQTFj8Ie2wt45S4+nEcLbCuqX7WUXLY0kgRPsdTWXr9O4Hczg5VjTTBp2lT2BxfhSLrqgn77ZdPnWcxjnHCuSyRgWVjX0tcTtX8YPCDSikOx2YzIy+gHXrNdZp90MIEh96WOCHEub3VU4c5Um7/dgmT+IyFHvJJ/ymmvnLhn7+/9J20cKPFUtykR0viIpdtckAQBE6gamTPm7/0o39kUuKA5CE08SlFIUu9CmuVoW49xv/jtMw/xHyj+Zq1pP8j/AIKKXjCh3eST3qCaffIXKQChSKaj8QnCWkVJZQuKo2no2EaGlukik+FWFa1iWYAlLYKz0JMTRvqgq8ziHsA7lWHl7mTDYezkAZXiWYr8T+46VbbIwiimSQvcbTTlTjt5sUBcuMy3M2YE6AxMjtFMiJc6k6WJoZgKY5v8S9aQW8xZ3gIPwQd/fck+gpZWEZUEAAdblPYCxlwii7cW2Ft5SwOYyFg5cumnpNMD+wFpmHPwhynxYeE1u3fN7K4fxijLsIhyRode8HTan3w+uMJupaWm6TXnHDF08e3PiLowE+dCYII69604HHBacIheCPZDl/kjLbNxL2W9mh00GRTrlmZErrPpQNUISRtsHNqc3IFV14hirb3HkXbYY57choSToRuBFTzzFv42gg+nITgxtY5UVxnhoUW71kHwbxIRdyrj4rfrB261lamEMPkNgqdjuxXWMvGxZFlcysxm6GUAhwMrQRqF3WPQ96tyyf2sQjZ+JwyfZMa3e/ceAmPC+G3MQ+W2BpqzscqW1/E7bKP+CssFxwFOaC2j6KeXEtKbyLIZCFvuIa9O5tKdbdkRoTq++26TOAG1DASbUd9IvCFwdr6zhB4d54DPbkEIpl8saLJyyfSKnimLgbzhNdHVWovk9y+LtJdLo62Wuu9u6tsXGZjrdEgGJmR22q3PJtjDOeD9hQ7B2T3H8Tw9u9asC6xt3tHu5zct3mggK75zPmI7BQQOk0NkwS8c8dkgHYdlHJjLjZDiyRibTKlu8oViVW3IskKQGLAtvGoIOulTgNaBsGHXY/2mm3FVPifBPs7d8Dwlulle24PkurBZVgHykEEAwRsRtVJunfI47cexKn31ypHl3h2KvfY2Ww2JRdfq91pAEwcucApr1Vh+tJNC+IefISBwPGFG4lMIzlXt3sG/YTdQH2aHA9iahLWccJwLviprgL38OzNhbmHvZwJjzByD5SyEh0ca6ifUVYaPL5uPio3V3VrxvCG41bVrri3i7bkXLJuAKbMeRrYbsd/Yz0qCEQslPiAhvtypHl5YNmSqdzxwPC4R7Nm1eDMiHx2DZ/tC0gIBpoNOlKX1ZGG9r5+iGg1nlVfE4gNC21KoNhuWP4mPVv5DSozJeAn13RJhP7xgg9pP5CpmaV5G5xoe6aXjsn/DuGteMYfD3r5G8Akfkm3zanVDGc5SZK64lgb+HYePhfC7B7Ryn5mZPzpzZYncNCKPqubd7D3BF22bLaAXbElRrqXtMddPwEbbUx0IORhFkJhjsI1psrEGQGVl1DIfhZT1B/qOlV3W3lPGU3mmbkqUW8QCBoGiR7VZbqCxpDcWmFtlJzVcO9U9CaN1IRTSbkUiVoIPY1AlKc8StZbjdicwPdW1FKTlMYban/ASPCxQJjNbUf8At0phskUq+pB3xkeq6ThdoxDNqepGwYqfnpNSAZTjK8dlMYLA27XmQeYiNSTodyO1WmERi+6rPnccFSbWTiMqu0WwS12DE21EkadNhT9Q47N3dRGTYL/5cBSGDcYoqnwo4CiPu2yNgPY/mauQxBke4ZwpGM2UDyq6lvw3Fy3ftZLZOWyCRKidCDo3qx3NXhG5wDawnBwo4VxTiLIhun4pGX/DlB0+WnyqvBCBujUEbQCQq8OM27ovsrMt24lwnLIC21QtrPUR7aUSxhlW4EBWWgg8KsYHhl0MrrnAJ8rlSJH7zToYWgkl3yUrpMUpziOAbC4ZEuDy3L7XLak7eGkNtMEsyVX8aPxqrjP0ykbZFqExHDhnN3EuyWphAB9pdC6Aqh+AECczaa9apTEyyGSTCmbgUEz4hxUuvhW1FuwDIsr94j71xt7jHudOwFRCXG1oTtvdb/yrzdYuCzhDcz4nwwHW2hyplQTqBlCiQNPSo5oSCTYSxvrFJzzzwg38O7LvbWddoWTBil0Mxjf5uCpJ2giwvOnEMWLq22JlwHDz1lyykf6iPlViaXdT7z90omjKZz06dqg3uPdLStt+9jWRMNOe6FzkAL4ltEUsoZzBLAFjv+ZrSD3RRguGf0/0oKaXYTdsI2Kti/cZLXlBnzE33Jyl8vwodNTpJFSxQvnAcMDNpHPDDSkcFdGEwzthHV7t1XlwWFxLcjMrJJWVy5tPxT0o8LbGXuH4T8km8uNFQT4xLllzcjxA6lVg+YN8RWNE6H9tajkmjmjsgWE8NLXY4TA4VwpvWw/hq4XxPwOdVDEbGNjtWc4FmQVNg8p3Y5hvgZXK3V/BeUOPkTqN+hpW6l6aYwUnj8RavFPCw62W1z5HYq3aFb4I16nelawzupvKXjlP7HCm8HNbUGWy5z3gkx7ela0OnbE3y0SoS+zlWDlDktMRcQXCXkid1UACWnroAevyqpqmFrNzzZ7JWOLnUFqP/cWEwg8CxbCrbEAKNBHruawJSQVrQ6YOSwxmH4jZa1cQNbcbd47dQZ1HtTItSWuSzaWgsZ5z5GvcPZmjxcOdEueYFZ+HxNAMw9CRWkyYPCznNoqvWrviYdrbfFa+0tHspIF1Se2ocDuG704kuHwRwo2orTkJpLQhRaRCltCPNRuQuAKZSVP7F9GUW72kfDcG6g9GHVakaWkbXfVROa5p3N+iUbglw622Rx3Vh+s1J/bOOWkFN/uG/wDIUlP+hlATdYCPupDE/sKP7V45SDUBxpgVl5Qi4DiLzqttHRFt7szTMsdgABO2varmnY+Xgc/6UGoYNprlXD/p6MMQhyqblsqLmwAbUEA6a6SR0qbUXNG3Z9O+FU3l20+hVf4DaaxcW20kgZRHXpI9f6VoCADT88BWyQXWoV+D3Tea3OVLVvzORACkjbv0Hyqg/VSNdTM4ofFI+VrW3ybVk4L4d5/CYtlUAKf4QJJPqRTy52ng3H8R5UEVNy7umPDMFhsMXy5rtwl1ztoi2yD90DzEwR7GoGPdK4ZwrLpqwEub2NvJbFkB1ZGO2UBgZXfYAafnVjUPbGCe6dG3cUxxmOdit1wtw2lZUdmC27ZUBnFpTrcuFsvmI3IqJsO3dJ3wn3jaqRj0u5s17NmcA5nmWHoT09OlZUokDrfyp2kVhNpqIm05WXk7mG5hrqraRSXYLIBDFiYWSNcoJByjeKvw6hpAjc35qJ7TyCrpzl9LBvWHw+Htujt5HusQPLEPlAO7HqdhVd7I43GspwJcBayaobT11buFSGBgqQQexBkfrRaFbcVzKuNXLiEYXZBDow10MhZEqdSQpJHSQK0oJmP8hHKruYWmwoi6Wts9jxCUB8uY6Abg6/DodQOpqeCSRryxpwlIBFqW5P4Ldu3gUyFFzFmYkLqpEaEHXbpTnjw2m3br9E0kX6JXi/DcPhbj4e4pQ3EQkx4hsMAfgIMsrGd/xDeKrsjjAonlLvc7KaJjrK4LE4fDi4WueG7vcy+ZEcHKqptBMySdqrysa0UDakF3ZVXqmOVIr5yFyS+NR7issWzDCddpjbqK0onDS/i5KidbuFaMXw1cJhnt3QChcMCs+RwOnYEbj071eiHjSbmmlW3dlHcJ5tzJiLdrS74QWwqjcAk3Y/iKx66VU6k0ADabCtaag7KjcJxNiPMAGG4br7965yR1usLbiwFK8H4wA40ykHQpp/tUBIVnkK8Of+oYW5h748rrGYaEMNmHcg1agm2nKz9VAeQsGx+AfCYi5ZuDz28yGNiCuhHoQQa0ozi1nOCiZqulRtSlCKaLQhNFoQpEI7V0qQRuKUOI4QQpXCi1iNHIS5Gh6Ht86nY1kgPqmklqYYvCPaMGdeo61E+NzDRSggp1gsfplY+x/wCda1un69oHhS8eqjkj7hTfLt23bYg9TIB2mfT3rd0uhaxlxn1UEhJOVpnAHt3zkv8AmtgZh1gyBCzsaxup6bwyHx4defdMZCx2ThNsVibfjHLbjI+hE9GmNdjUsWklfEC5/PZQ+G4mrwqtxziWYtmjysRCtImJ69Rt23rT0uli04D3enJTmwhpwqtb4xeD5bBMt5dAJadIFYOs1QnlLYxhWRAwC3K5cO4BffIqXreZgC4OjAg+ZBG8THpUgDI2WBn1URjBNq9jB+Bh3ywvly+UZgdDMdTpufT1qhfiSAOyFPHbQVQuXsKBcW3dVriHzBSCptlhKuGj+HbbStqYN8PyOyP9dlX3ZyEtzvyp4Ya7Ym7ZTzOj3GMTqSANE9R6TWeyYOaWyCyfVWNtcKgcT4eoUPZJZYl1JBNokwA0aR2PqKq6nS+GLbwpGPvBS/CEGGC4m6YeCcPaHxM+y3H/AA2xMj8UaVDH5POfonuF4UK7kkkmSSSSepO5NRE2bSrmkQhQhPuCYpLV5WuCU1BjcAiJHqP61Pp5BHIHFMkaXNoK1YrHWLytZwiort5muXCzNciZUFki2sRpPQ1rMeCaD7J7KDaQLckeW8Ilt8167aSyTluW2cEsI1Kx1B9NppYYnRuJbhI9wcOLU3hCmJt3mt3PEcaAeGS7MSRb+PQwNANdBT3uY525o4+iQAgZUFjLN25butftG3fsKts5Ug3s+YKCAIzAgajca1T27gbGaKmv0VdW2EUMYJaR1m2wPUev71BGwRN3u5/RPuzSecs8yXsDe8WyxE6Os6OvY+o3B6H5zXMu51uynUtE+ujiqNkdcw+JNiR+Ir09hI10rYg1EbW03hU3MIdajsZyicILdxpWZJI+52gzRG+OW2AJXOIRcD43hMQ5THMUuGRbvqNMpYx4sfCdZnsNax9ZoAX+Tn0WjBqi38XCsmN5ctIoNp1uBhobbAj5kbVjPgkByFrR6mNwU3yrg/q1qGuSBLZrrDQe/YU1sUr3cJZZGbeVlH0kYtLvEbrq2aFUMQIGZUjTuNta3WxuY0B3NLEkILiRwqXVdCBNCEKEIqELrN7fpQkXIpEqODQhTnCrvjAWXEk/C3r2NaUJ8ZtO7d1A/wAuQkON8Gew2oJHeOvaqUrNpKka8FMLd9h/vUun1s8H/wA3JS1p5V55W5jXDqFvgkuPKSYW2BJk9z2Hc1r6nVnURM3EBxu1VDBuJHCkLnHBiAxtZshcZmZoJnVl029yZMba0xus2MBaRY/8UrQLoqi4DiBIe25IS7uVUHUeh3/nWcdW6bErk9zQMqQ4Xg8LbYXLuJLR8CJbYZiPxMfhHep4I2xvBDgUxzi7AV5wvGFsjxnTxDIQKvlynLOWR90DfXU6VcMIkcGNdVqFuDapnNfGruLeSxiSBaUEBf8ACOu3rUc7CxuyMqRnuprlvlTHoy3fhBUQGbXLHWdRoflNQwajYf8AIbCc9ljAUtxnjeOwDobtq29g/EVIYMp3BI2Paf3qR8kMvlA+aja0jkqk8yYVMPfm0c1q55spEQG1Keog1C7dD5XZBUrTuyoTieIa5dZ2MljPsPuj0AED5VnyCnFShNaYlQoQioQjoQl8Hi2tNmSJgggiQVO4I6g1JHKY3bmprmhwoqQweMtu83FtpvqEJXr8SgyN9xPSr8etY7/6Nz6qMsI4Kf3r5a2Aj4eyiHNC3fM7ToY1ZiOm0VPJMzAZVdymBp5KV4nzQzYG1h1vO5F1naVjJHwZX3aSSddoFU59QN5Mf1UrW+qq1y4SSTudTVN7y42U8Bc01KpHAF7OW+GKHUoVMEkaadhrv6Gr+la2MeJJx6eqjdnAWicI5/8ArtvwMaVDnRLjQEYdAx+4/qdDA2ogmYHkgUFHIwlQl/k//wAgq7sFYmSqyV0kehG3yq1JGHDe08pokrBUdxO3cwUC27ANMNqMxGhIFNl/xMsfmnNO4ocpy11rjMQiq2aSTuP6io9PZJcnScUmGIulzfu6amKhkcS5xKc3AAUJVJSITQhChCFCEdCEdtypkbikIBFJCLFFdm+0ROkz86TaLtJsF2nnDMaVuh2Oo69uk/lNXtC9rHEO9FG+MbaC0biLC7YyWlDkgMCenrT3MFm01sTQszu3CrZJBh5zes/yqi5oDsKTYOfZO8djIMESZUjsAJ/Oa0dY6NklVZAHw4UUcflXeB5kv2Qwtsq5s2uUSMwIJXsYJE9AarnVEjbtFJ/gtu0xXHMO2hnYf0pv9xZ8zQUphanfCeJC3cVyoJQMV0GjZfKddNDrtU8EsAPmYkLCMgq88Gs3sUjFQCl0eVZAyt3JJ01La+tXd0bdr9qqmNt0U5w3KL279p7l1HUEloObIRqAYGpNN8fduIFFSBgHC0i7dyQ3xdYnXvr76D5Vki3OrhXCQAorFFQtwvbzqUPkeMpO+oj29tKsDNMtRbe6zLnfEWLuHQ2k8M2mVVAaQQdDAOoj+QqbVQubHuJvKawjdSpeKtwts/iDfkGIqjL2UwTaokqFCEKEIUIQoQhQhChCFCEph8O1xgqKWYzCqJJgSYA9BTgCcBITSlbGGt2Aly9Fw3LbNbS2wm1cDAKbo/XL1qYNEeXcpt3wo3GYprrs7RLEmFEASZIUdBJ2qOSRzzZTgKSKgnQazpFMFnhKr5yxzl9VXwMWhuLGQMP7SyBpAn4gPwnXsa0Xf4WNs+b0UBbu4UjxDg640K1u4txAYFxJ8pPRwdU+dWHvZLHlRttpXeK5aOGsNaAYsw1MTEj0/wCa0xhbt8pTiSSs8x6+GWQMG11I79f6VTnO0Vd2pxlMKqJyFCEKEIUIQoQhQhChCUF0gQKkbK5vCSk9s8UupoGI0qwdW8jaa+iZsCjzVNSJzizOVu4/UbipJXl53H7pNaKwm1RpyUsZcwzzl65d6ki2bhv4SG6wnoxlsRFldO5JJ/Wr3jaMcRn6qLa/1UjwrmD6vcDWhC6eXp+s9datx62CgwDy/oozE45KlrXGLjP9YtvqWOZJOk9COoMb1YLGPZbc+iZRGFolniQUIWzN5Q4XrkgH5gVkmK3GlPuoKI5o449220N4dth5ixAkeg/KrUGkDcu+qY6W8BZVeY3XCprJCqO5Og/Oq2omMrto4CkaKFrnjJQXMlslktgID3I1cj0Llo9IqlIQXYUgTEGm2lRsaLQipEIUIQihCFCEKEJSxbzGJC+pn9hTmts0gmlMnjS2ktjC2zZuhftb0yzPscn4F9BvmNTNlEbaAye6j22cqHv3QxkKB3idT312qF7txtPApHhMI91sltS7EE5QNYGppA0nAQTSe3TbsghCt0uiySCDacHUDuR+9WQWw+5/RMy5RzMTqd+5qsTeU+lI8D4zewd0XbDFW6giVdezrsy0oNIV3499J5xNkD6v4V3q6XGgxtAjbfQzVqFzIxuKabKzi9cLMWO51qq9242nDC4impUBQhCKEIqEIUIRxQhChCMUIQYyaEIqELpXgR0PT1pEIqVCKhCOhCMGlBQnOCxBR1ZdwZg1YgmLDhMc2wrJiub8S2VmCGFCzl6AAAVfM4YLazlQbLwSoPGYu7iHJclmPQdPYDaoHzSv8p49FI1rWpY3Ew6MBD33EZulle6nrcIJH8IJ61A8iMbRynjKh6qp6KhCFCEKEIUIRxFCEVCEKEIwaLQhQhGyx13E+3ofWhCnOJ8VtLaXD4RWW2CGe6/9pduQJ/wINQADr1qbxAxtNTALyVDpeIRkgQxUz18sxH51EnUkqRKlsPaLbAn2/pTm5KaSub28dtO1OkOaShJGo0qFCEKEIUIQoQhQhHQhChCFCEKRCFCEKVCFCEKEIUiEKVCFCEqt07TpU0crxi8JhAXRxLDQMQCOmmnyp0kjuLQAEiarp6KhCFCEKRCFKhChCE0IR9KELmhCOhCFCEKEI6EIqEIUITjDLoT1BGtPYmlI3DqfemnlKFzTUqFCEKEIUqEKEIUi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8436" name="AutoShape 4" descr="data:image/jpeg;base64,/9j/4AAQSkZJRgABAQAAAQABAAD/2wCEAAkGBxQSEhUUEhQVFhUVFxYZGBQVFxgcHhcVGxcdHRkbFxwYHCggGBolGxgYIjEhJSkrLi4uFx8zODMsNygtLisBCgoKDg0OGxAQGzQkICQsLCwvLCwsLC0sNDQsLCwsLCwvLCwsLCwsLCwsLCwsLCwsLCwsLCwsLCwsLCwsLCwsLP/AABEIALMBGQMBEQACEQEDEQH/xAAcAAAABwEBAAAAAAAAAAAAAAAAAQMEBQYHAgj/xAA/EAACAQIEBAQCCAMHBAMAAAABAhEAAwQSITEFBkFREyJhcTKBBxQjQlKRocFisdEzU3KCkuHwFRYkokNUk//EABsBAAEFAQEAAAAAAAAAAAAAAAABAgMEBQYH/8QANBEAAQQBAwIEBAUEAwEBAAAAAQACAxEhBBIxBUETIlFhcYGR8DKhsdHhBhQjwUJS8TMk/9oADAMBAAIRAxEAPwCIW3mjINSYivRS7be5c5wnN28qqbad/M/Vo6Dss/nUbWknc75D77pEijU8hBSwamUmpRaYUi6ApEJzaLoVcSNdDqJI7Go3bX20oV+Xmgthzd8IMRoRJEd9esCudPTg2bw91LQ/vSY8jKqnE+Pi+pD2lzRCvJldf1Fa8Gi8E212O4VJzy4ZUJV9MRUIQoQlbSKVcloYAFVj4tYInoYM01xIcABjv7ISNPQimhC5pUqFCE+4djQqNbyqc5MM0nKW0Ma6DWazpenRnUDVD8Q9FcGtlEHgX5VqmF4YtswPLbUAiICiBrPTXXWuYkmfIc5P5q+yEN44UfxLH4B81u41rzaEsIBn+PafWrUUGsjAewHH3woy/TvcR3++6jMbywMs2XFy3r5GhtI0yMCAY/PXerUPUju/yCj68fX4qrLoyMsyqBiMORMSY3nce9dIx4Kp900LVNSVBgRoQR6GgUeEqSY04BC5LU6kqItQhHkIExpMT60li6QuXNKELkmnJUQ3oQusmoBIHcnp+VJeLCFwPSnIRBqKQkyB1pyVcZadaVPVuEbE61AWg8plLpTSFCUBpqRKo1MITSllamkJKU7wHD248S8uZcwUKZiYkkxqwjoKztW+T8EZo1d/fCVpAOVdeI2LTW1DW4R4yKfLlPUrGg8omBv71gwvlY8uDsjk8/eVelEe0YweFU+NYxbXiYe0vlDEBszbaaETBIM6n0ra0sTpNszzmuMKk+gSBwq9NaVJiKaEKSwHCmuCS6JPwh80sJiVABkTVabUiM0AT612SgA8lL3+AuoJLW/SSdfUHLtFRt1rHGgD9/NLt9VGnDMHCN5SSNTtB2Om49qsiQFu5uU04Sd+2VZlO6kj8j/sae1wc0OHdKkiafSERNCFyTS0lpEGopCsvAeKu63LDl7gK5kTMdSo1Qa9VnT+GsvV6djHNlaAM0TXr3+qe1zyNt/JRXHOXbT3ldVz2nE22YnoBmBk6EGZGlT6fUkx7ZPxN5/1XxTnOLPwnCl+WeJNYufZg+FsbMCDGzKOjD9/aqut0jJWZ/F6/ulg1LojnhT3MPCkxKC/YgsRMxAcDoR0cfsR2rP0Wpfp3+DLx+n8KxqI2yN3t+/5VGx+CyZXRhkuAqSR8DdQwjQHoR69q6GKXdbXDIz8fgqLThRN5jOpJJ6kzPzq40CsJyRLU+kqO3BpHIS/E+MW1dLQTyoRLhQGkCNwYbzQST61wUHVtQzXOL3eUuIrtS6WXQxu03lHmpJYq/miTMT8tSfnMz867uJoAsd1ze2jRSE1KhBqAhEGjWikIO860AUhDNGxoq0q4mlpC5JpyVczSpUspqMpqUBpqRKqaaU1LK1MISJRWppCFduDYoXBbfKqeEpGfUiTA+GYnWfmKwtTGYy5t3uPH8oacj2Vk4ZxEXraqzDMCQMyjdTodRAMRp61k6iAxPJAwr8EvisDXHIVG5vRVxLhQRsSTuxOsxXQ9Oc50ALlSlaGvIChC9X6UaAaikK9cOwyOy3bcPbAURrmDFYiADlA01/WufnlcwGN+D69lMyME7hlTnF1Fu2LhQurQpTSANjsNazdKTK7aDR5BV7URhjA6vkqy3CUxGVJyMM3hmVJySCVcTJgloIrX/unwW6rHf4+oPv7qhGwSYCe43gFoC5cQlrgTzKSoBMamfuyR61T03VHSOEZwL5V7UdPdGzeqwvAbjDNHlYSHRSU/wBR1j2BnpNbX99GPLeR2Jz9P/FR8J1XWPVM7psppD3NtcwUfKB3nrU7fFf6D8yowkfrFrX7M7aec6fprUmyT/t+SF1au2STKFQASPMTJGy7de/pSObKBg38vz+SEh9dhle0PDZTpDsTPeTT/BsFrzuB9k4YVl5b4ql9zZvpJvbspA8wGjRMK38Sx6g1la3SuhaJYT+Hsf0+HsfqpY3NJ2v7pXi/ALlmXDFkUSHAjQaax94f70zS6+OYBvf0++ybNp3Rn29VKcmYoBntjUMM+uhVxEg+41/y1U6pESBJ6Y+Sm0cmSwqs86Ybwb7KJyP5svTUyR8jsa1umSeNECeRj6KGVm15VTc61sBIFxmpaSoWzqPekf8AhKUDIUXj8PmYZhkOsujAj5ZSd/U15Q91PdecldmG20V6Jzw65KabKcoPoNif1E+ld70HVGbTBrzlv6dlzXUYQyWxwU4zVuUqCBalpCKaEqBoQimhC6BopCATykyB2BnX26aetF5ApCSpyF2rUhCEoGplJEsLpiOkz86btzaSl2jU0hIlQ9MpIpnl3jP1e5MSDpvHz2Mx2qlrNJ47KtKxxY7cFfF4pktNcuqxls+VgABEQw7rse+lcuA2WfwY8EYtanhujg8V2byqbzZxhr1zKwtQIIZNZEHXN0mdukV0XTtI2Fm4E55v9lnSymQ2VAZ60qUSd8La34g8UwuusEiY0zAaxPaoNQH7D4fKFp3AvDI8WMgICqoBVSpAIIBjQg7Gda5LWeJfh3Z79z7rS0oYPOcJ9icQPKFePFgIsgbTLDvIK6etU4YXB7nHgcq1NK1zA0cnhQd25aRlLHLdUE5swCRJlddtpgEfKtUCV7SGi2ntWfis0FjCPUKIxfOQKkWbYzs5UnXzLprH8WunSrEHQ2RvLnnFX8/4Uk3UJJGbUvxHjps3WS9Atm2ii0AfOMkHzehPSuL1Mz4NY6Rh4P1XVaTSRz6NorsoTmPhC2wj2/7O4PKNZEaEGev9a73pHUv7uLceRyuS1ulOnkLey7wnKniKozkXGGaChIA/ijaRBmpZeqCMk1YBrlQxwue6gmlrhLWbj28SCqFGlhtoPKQTvDAetTf3bJow+A2bH8pHxljqeFAXPKIMToZHqJj9f0rSGchMC5t3JIGYKJ3MwPXTWlc2hdWlpXvkXmE3DctYlgyFVjNEjpv26/Ka5/qmgDNssAo32VmGavK/gqRFkWcXaABhXjaIDab9V1/Sq28zaZxPcfooWjwpgPdMPpIsaW3gEKxXtImQI6ip+iOHmb65Umo/Es6vnb2/eumaogkpp9JVI8DwAxFwW8yoTrmadhuAB8R6xvANVNZN4EZfV+ycwW4ZpSXEfo8uEgWLvjWwDmOgUkR5dD0E6E15zq2gSEtZtvK6aGa2gF1qrnMHZSCMoyxEAEHYAadOn610P9NaKVrjqHfhIx7ql1WZhAjBshdlvX8q7GliJTH4q2lu1mYKYYnQy0tppGwjfbXrWbqOoQ6V7vEPpQ5U8WnfJkcJPB3FukrbJZoJAymSFGsfLWooOtaWV4aDRPqnv0cjW7jwizVr0qqGaikIFqKQgXopLS4zU6kqNWpCEiUDU2ki7z0lJKXatTSEJQPTaSJbCMC6g7ZgPkTTJBTSmuGFp3G70piUG3g3I9CB0HsK5HSQhr45O5cPzVuSdzrZ2pZd4mtdhSq0us9JSSlL8vJh2YnE3MoA8q+bzH1KgxH71S1jp2tHgtv79E5rWk+Y0rRY4oRlUXVuqBlUIgIQDVXHmzFlICjQdZmsl+lBt23aTk2efUcVR5PKeHlpAuwl7mMuC54l9gzYdS3hSpcQBmJCMBJMEGelRiJhj2RCt5q817c/mnF79w3m6Vc5n5oXEqoVSG6sQsxGuoOs+wG+9aeg6c7Tkkmx99k2SQvyQovhF0KLlw7IvlEDW42i/kJPyq5qGlxawdz+Q5/ZROCseKU4nh6XbaZrlvMjRAiNVPr5SNfSvO/6j0Xg6vcODldb0HUnZsJSvA8U+L4fcW4c960SQmUwMoHl0IMGDS9B1Qi1AZeD/tM6xpg9m5opO+XOLK9m46OUdUAY9wZIIGxYa9p0+en1zTuheDeCs7pZD/KQurGPt4mMMxUm6rGS2a4rfERpoAQsROmlZeg1j4ZRS0ddog6MlULjM5vhZVXyqG3hdNfXSvSNNRbzZOT81y4CjC1WaSp5w64fMFnMY0EyR1Gm/T8qimaMbuEjgr9ypxf6ybYuGLliDP8AeWxt/mBIHqK5zqGl8AOLPwv/ACP7FSMIJF9kw56vtcNpLZLk5nKrr/wDX8qs9KY2MOc/HAymPdufaoeKMHfpXQM4QEiHp9Jy7w2JZHDKxDAggjoRqD+dNfG17S1wwilacTibq2xi8Ox8C6ynEWVLBFvaZ0ZRHkb8XqRO1YzY4pHu0sw8wBDSasjsR7j0/lSjcwb2lVnF4wtde4PKWZmgH4ZJ0HeAYrWggbFE2IcAAJj3F7i4rnBZS6hjCk6n06D8xFLqHObG5zBZAwENAJAKeYjkm/fvwgFxmGadUVEBgSW2XpXmepnke/e82V0MTYw0Cktyf4OGvXhdu5LlkEAqVILFSCwbWf8ADVd7to3HlOonCZ8adTecoRBIOkRmKjNH+aa9L6W579JG6Tmlz8oAedvCZZqv0o0JoQizUUhCaELkNS0hdh6SkJTNTaSLpWppCSl1mopFJfByXRVEksoA7knT9ajkoMJPFJCLC1e7BxDL3W4D2JKEdfWuQFiEO9x+qeK8SlkYfT5V2NJgVn4dwa5dIF/MvhqsggQLRBKkZQczFo8p1M1kz6xkY/xZsn69+e1d+EbSovGX7b3WYhktxAyqNCFhJ6CSBPzq5Gx7Iw3k+598/wAJoUeL2s7H06e1WdqdSm+G8ylCPFQXAAQSIV4Pdo8x239aoT9PDwdho/UfTt8koUE76z6mB2FaAGKSUn7f2SIASzZrhAjbUD/1Un51XH/0c48Ch9/NJWVMcjcaW1dNq6fsr2hk6B/usfTp86x/6h6WdZpiWfibx+yu6LU+BJfYq58H4b9UxLyVW1cGYGYGYbj18v8AOvPdFp5GzU4Lp9TMyXT2ORymfLWGzWMSjKQlx5TJlLOuYjQfh21Oup6V1P8AUHnazaTYGfy+ysHpR2yFOeE8Et4Obt1ApSSp0LM2WBpuSR0rA0eklklFBa+r1cezBVJ47g7ru10OgR9ockgMNQQF0O8gaV6NpJY2sEZBse3ouVcQSSFWHbXQyO+01qgeqEtgL+VwZYDUErvBEafnTJWbmEfrwkKuXJdsA3nVbg8qhS8EydZ0A2gnT0rE6m4nYxxHJukg7pvxbDX2xDOp8MIAoIaDHeAZUEzv2qXTyQthDXZvPH3+SaBhVPiGFuIczrAJMEEET2kSJ9N61oZY3imlSCqTMtU9JUWalpKrj9HfFhZuG3eg4e+AtwMAQuuUN7SYM956Vh9a03iMD48Pbx+tf7ClhkDXU7gpxz1yYMOxuYcE24zNb3KL+JfxJO/UT21qHpHWPHHhzYd6+v8AP6/FOng2HHCp+GwbOt1xtaQM2o2Lheu+/Stx8oY5rT/yNflarpPG469cEi9cRsgQgEw6g6AwZrB13QBNJ4kRq+xVyLVFrdpUVhsFDEs2Yk/8nvS6T+nWMcHTHdXbslfq3EeVWfgPL+IxbDwV0kjOzBVmJIk7n2rV1eug0raefkOVVawvNBOuHcrXHxZw10m0yqzEkE5lWJyR8QgzO2lQT9Vjj039wzzD75T2wuL9ittz6Kfw4kTJ0ZNI6bGsNv8AU5vzR49irJ0PoVQuYeD3MJea1ciRqCpkEdCP6V02i1keqiEjFTewsNFReartJq5VqKSpxhbLXGCIpZjsqiSajke1g3ONBIpfD8GBJVr1sXdYsr5iSNwxHlU/M1TfqqpzWHb68fz+iaVEZo0O/UetXKSroNSUkVj5Jw83zePwYdS5P8Z8tsf6jP8AlrM6pJUXhjl5r5cn8v1QOb9Fa+FYpjiEnUZtY9qydRGBCaUcZ84KovB8B9YvFBIEMcwiEAPxOTsoH7VvambwIg484x6+w90+uymuJ8aS6Clp2WyhBOks7AiLjS0uJ2XUgL61n6bROiO54BcfoPbjHx4socbwFWsRjWOYBvIz5oAyqTqA2UaDQ7dK1mRAUayBXqfhaUBN89S0ikM9FIpK4a2bjBRuevYASSfQAE/KmPIY3cUJTF4pWdjBIgBNYgCAPfQHT1pscZa0fmkAwiwlh7hyorMewH8+g9zRI9jBbjSFf+XcPiMpF654i5Mqa5ltzK/G5C7E+UEzHtXK9S8B0jXRNpwNntfyGVpaKctY5rjgpHFXLmEYqFlBbvHOwAbOqBirEE/dEzqDmEbVZYItU27zbcdqJq/v0yqWYyaULiuL2zqC3h3STAIlNIiQZVlbzQdwdDWhHpXjFZb+f7gjHxUWbUFiuKtcWLwDsogNJBECNQND+U6b1oM07YzceAe33lLSYrJIA1JIAHc9KnOBZSq68Nw9jChDdDMzajwzDbkZi+6ruAq7gAk6xWHM+bUEiPAHrx8K7+5PHA4tN3AcrRsBw9Xs6G4gcSPtLhiRpILSNO2xrltRqXRyG6New/ZaMEAkb/KjeJ8MxC2/DwRRQOgYK7esnUnpqZ9an0uu0rn7tRkn6fRJJpJW4Zwqhw83b1x7GIUlmlZca51BIVjuymI1mNCNRW9N4UbBNAcDOOM4v2I/gqiA7dTlR+J4fwrjJ0B0/wAJEifWDW/A/wARgcnJG04BE6iQSNpAO0+1PcCQaQr9y9xbC3F8F5tO7MAQAFNtrmdbTQCMp+HMdp31rmddpNVG7xWHcByLzdVY909paRTleuF30e39WuXB4tsrlMRlDSbYBO8AZdd4iNa57UNcHeMwUD9n91djIc3Y7kKk8xcsvZXFFEANxbYyIsBj4oYm2Pu6A+X8t4rf0PU2yOibIeLz8qz+/wBVTkhLSVnLV1QUadcNsC5cCs2VYZmYQYVVLHQ+wHzqKd5YzcBZwAPjhC1bkbBg4DD7B8z3EJ/vC5yyPYR7VxnVpb1knpQH0GVZjGArELw8TMU+1RR9iSpCE6FrTETqNCAR7VlbbZV+U9/3VjcQ6+/p+ylM7GIVlB1kNsZ1UgyPl71UJDTXKsjItVb6R8Gl3DXmdVDWQrLcOhJPQRvO0Vs9FkdHqWbT+LBCq6nzNPssSmu/WcubDjMJEjtt+tK4GsJxCuTXzhbVpCBLszNkXRARlQMdydWOp6Viho1EjnXxQF9+5TOyi1xGHsvmWXZBCquilvxMTOw0gTPpVssmlbtOAe/f4BIAaUViMTnYtABYkkDQanpVtjNjQ2+E6lN8p8utjHOpW2pAZgJJY7Ks9TBMnQDWs/qPUG6RvFuPA/2UrW7jS2jhHLOGw1rw7dsQTmZnOZmMRJO21cNqeozzv8R7vphajNOwN20q9iuFImJzWtNXGX1yk+X8q0odY+SDa/2z81QlgaySmrJ+F4gWro8ZXAWQ6ADMdPhIfQA+s12M7DLH/jI9j2+OFAWpE41gzshKZ8whdPI266dIgaVJ4QLQHZqufUd0tUm+apEIZqKQhnopFIxc7GKKQpnljg5xNzUMUBUEJGZi2yqToNAxJ6ATVDX6sadmOc88Y+8e6KvAWvcH5ewqobRyyrZhkMEKR8JaBnnrXF6nqE5cJCasd/27K7Dpo3CjkhJ8f4XcuBBayhFOiAgR0nfX/ajR62FhJkNk9/8ASbNpZHUGDARcX4I+LRU0JIIY9EZfhbX1G3UE07Ta1mneXD5f7CHQPeAsd5lwZsYm7ae4txlbzOggZjqQANBBMaV22hlE0DXgUPQqs5u0kKLz1cpJSccPvFbtsjUh1IAEkmdIHWo5mgxuB9CkIwtYxHAblxLDG15QcpVgJiIPxQY319a45uvZG543fClINNI4AgKeuYg2gUXNmyDrOgEACdz/AFrmdRPveaK3tPpg1gJSeCxZdNQJInLIP5mBr6VV3A2rbm0nT4Oyct66GLopHlgBmOknTU7AEmtLRamUs8FvdZepgj3b3LHee7mHF9ks2riOpSWe4CMpQGAsaGSNZ6RXfdJGoMQdI4EZoAZ59VlODbwqvmrXSUnNjHsqhdCobNlIESYme4IEQdKidC1xLu9VaCLV/wCW+aLd8DDXxBeFtuI0eZWTMwpCZe0VzHUOluhueHtyPbv/ACpI335XLQuFM9+01nEqRdVcjONM8HQj1+E6Tq1c3I5sbxJEcHIHorrQXN2u5VQ5i5Ht3SSJtMB/a7iQI+1G5B/FuNJkVs6Prb4RR8w9P2/ZQOgVFxnBLuGBtOoFy5JzT5BZU/EH2hm/QDvFdJDrYtTUjDgdu9n29lWewtNFaFyPxQNhFQSWskhWaB41tdWZATqFkjrtXL9V05ZqS/s7nvRPYlWI3Wyu4U5xBA+W6xbKigEDLqx+GdfLp11Gm9Z8LnMtgAz8U+RrXU4pTgnHreJQm2t3Ijm2GVTDwImew6zSarSO08ga4iyLUrHh7VX+csfGHuWMhuu5IW0mZnU5pDtlkIB+H1rQ6XFeobLe1reScfJQTHy7Vlv/AETE/wD173/5t/Sux/vdN/3H1VbaVDh6uFOpO7Bu3iEUO7HZFBJMegqGR8ULd7yB7pAz0CsVjkjEDW+1mwO1xwW/0pP86zXdZhJqJpd8Bj6lBbXJTyzwPC2RNxnxLTqFzW7YHqfjJPuKjdq9TKaZTB8i79lGXgcZWgcm4+yq2bdq1btrcN0kL+PQDzMSSY9e1c31OGYl73uLiK59Fa08gsCuVacXeIQ5vkBrNc07c8FbA2tIVT5hBupba0MrCQd5PQAD/m9b/SJmhpD+Fma+PzWFUsRwoYwMjf2qgC1cJ6gGEf8AEhI0J1B9K6JuoOlIcPwnkf7Hv+qzoyTgqgXAVJVgVZSQQdwQYIPqCK6Jrg4bm5CkpBTJgb0pwkpT+B5Ze6NGGb0Gg9O9Z03UGRnIwm36KK4lgLlhyl1SrDv19RVuGZkzdzDadXqmeepqRS0n6LQhu2ZaIt3iUnTxCxUE9/J/KuY68XCN2O7c+1X+qkgA8TKv624ss6uC2slO40K6DSD0rh+oPcZK4FLa0IaBwooYq8QAxnr679xVB7STRWkC1vAUnhr1/MUcSj+WUIBWfvb9Kt6d5a4WqWpYC3Cyv6ReFtbui42rE5Lp7sNbb/57ca90PWa9G6Lq2ysMYxWQP1HyP6rn3sIOVTUBYhRqSQAO5O1bhIAspKTrhXFbmGfxLWUPlYBmUNln7yzs3rUU+nZO3Y/j6fL4I+C2LgHHQuHNzE3WdBBQsTIyhEO2rS+c/OuI13Tt8uyJtH2+Z/SlPDqtnKk2xli4FuKdLqzbMH9PXpHpXN6mF0MhY/BW3BL4jAQk/DggjVQQNN5NViRwrJFpxjeMIuIt4diuW8hkHcGdJ10zaitzSaV39uZm8grE1MlS7DwViPOdvJimE5vKNd5ysyD/ANUX1ma73pbiYB980f1Ko0FBZ60rRSGehFKR4RiELpbvOUtSxzqoJViNCTBYrmVZ3jWKqahrg0vjFuxj1H6cIq1pfJPNyX2tWL137QjKc0w+WcmR9w5AWZ0bSNa5PqvSXRbpGN8v6Xzfsp4JDuorSbTiPMY7M0DN79MwrlzHeWrQ3Yyo3i/CbV9PDvL4qtrlGgY7gg9GHcHWruknlhO5pojuoZGNcs04zy9ewN4Yt8VFtGi2wtM5Uf3bKvktiJXcA/Oumh18eriOnbHk85ofG+Se6pOiMeQUeK+kq2mYYbDasAGa40KwHZBMD50sP9PONeNL8AP3TjLjAVds87Ym0G+reHYDEki0u57nOW19a1HdI0z8y24+pP7Uo2yObgKKxnMmJuk58RdM7wxE+4WKtx6PTRimsH0v9UmSmH1t/wAb/wCpv61N4cX/AFH0CKTQNQ2QEWU+leforf7dwCRIALANsekqJ1rl/wCoYZHvZI0+UdrViF7WtLSMnhajft2x4iWipdVJ8qZirHQkT8TAT7ViB0ttc/A+NBMAaLa1ZhxTG4XD3HtN9aYq3mEIgJ6fESeu8V1WnbqZGB42/mSqnhC1Icsc0WZa3btuMs3FZmQlSsTGg3B/SodboJHAOc4HsavukywK24HjTYm8uQ3AYOZQwAb2P3RFYs2hbp4yXV8fRSt1LnuA7pxzHzPZwK2heR/EuZ9bap5IGvxHfzfvUOg6Y/UOcIiKHr3VqWexR5TXgt7D4geNhXzBYzIwhlJOgcfvU2ufPphsnFX37fJVo4A93lVG+k/DIL4vpobnkuDvdVQcw91In2rV/prqBmjdCf8AjwrWs0pionuqxwUBrqg/1ro53ERkhZ8mAtAx2J8EAhvhA2kQe8GsCJnjEgjlMA7pW7jbPFMHcBy+PhxIbbMnp+tV2xy9O1II/C5WR52Z5Cy66YMV1rTaYMhan9GV3ApatG5dLYn7VvDRTNtZM5zEQVA3MbVyPWjq3yOaG0zGfX4fwpY2Rg7nHK0RwMubD7NDR3HU++1cZqmyB1nstfTvZVJtaveYgJJ6kCB6DXr6VWBJ4Fq2QKyU5xrW7NstecJmkDUAie0nU1f0ele9+5osqhqJwG1azbn3HJiiiWgSv2dvPBOzMQzwIUBmyjWTmYiuv6VGdMS5+Dk/wsmV1nHZU6zwG94qgoEUPbl50IPmDL1MqDoNZ0ith3UIiwkGznCZt9UXMvADhFHiSGdhAMCREsAJOinSepIGwmk0OvGoJ28D7/NO2kGiluF4k4iyLJuKCjSoYxMgfkNJk6an0p0m2KTxALsKF4pXbk/B4mwIdzbtDXKxVgx7IoDH1kRWD1N+mnOG2714+vCsQSSN4NBS2I55wqk25jYE+Igc7/CA0D2JG/Ws5nRpB5gPyNfNWXatzgqpxHiGBsu11bzXHBUqpMkMDsTJLfy03rbhZqXMEZaAPb7+/RUy0E2s94jjTeuvcO7ma3IKjYGDsnAUm2epQ9LSIvS70Ujz0b0Uu7N8qwZTBUggjoQZBHzprtrmlrhgopXPlLnR1cpirzlbjZlutLm1ciNQd7TDQr00I1FYHUulseBJA3jkDv8AypGyECitqwdxvCSLmZgq/D5gZ0DgRIE76fyrkJK3GxStsyBld47hrXk87AEiCgAynuCCPMD6jY7Uxs+zhOMd8rP+PfRLbbO+GvrbcwRZYeSe0zKg9NIrodH/AFBMwAStsevdVnwt7FZNxO21pzadcj2/Kynow39662Odr2hzcg5VUNTMtTzInUjzUniIpFgVRrircfw0JAZ8pbKvUgDU1mySu8M7eVLS13l3EYe4i28Nd+zRyE+xKzBBbViSDGpJE6n0jA1AlYPEkFX7pgPm291I/XGw163FtvDuTLGftZGhMiRGpj3pgDNRESXUR+SCDG74qF+kDlBWRr1hSHEuxaQGT8IJMaAiIE66mrHTeoyAiMuwlc0Nys65cxq28QjOYQyrN2VgQTXQTnfGa57fFMe2wtP5bxLYe+ZALagAyBMeX9YrH1jGzwqvEdkgKznmHmbEYvIuIZfsi2iqFlyYZmjdtIrT0emh0/mi7q0bK55W4s1i+CHyBwULbgTsSOoDRp2mjqUEepip4us/ulaSw2OUXHsTiLl7Jf1cGFRVgHMdCgG+Y9etR9Oj02ljuJoA7p8sr5Tbja0LkL6PmV2u4opmSAlvNIBPVyNJ2AAJrN6n1reNsPB7pGwbuUx+lJGJJRPIvxMskCOvtU3Rpm7fM7Kic2n0qvyTxI2b+/xKVjuToB+prT1rBNF8CmusG1D3kLXMiqcxMBes9qtmdrW3aVowpK5xMYZPAskEkg3roP8AaFTPhqelsHtvvVQx+IfEk+Q9Pf4/oity0rkDnTxSVICzso1KNpACgT4cD4gNIg1z3UengDc3t+fz9VJG4swrPxDmIW4tAnM2YLdvDKM4mMoOrbdJO3es6LRl53EY9ApTMaoFVriPGBxPAXb+Gy/WsGTmLomZ7IEkgMCVBEsB+JSKvMiOi1IZJ+B/p99uEH/Iz3Cb8qWc1tr73WZGTPcsuZIYHMCGzSDI/JogUnU5jH5aquCEzTR+I6k1wPPC3MSihALQaIOpB1ErpoRNc8Z3hy1zpmFp9kx+kjFWxcA+rPcuHMPFuBwqiZHh5T5iYJmdO1db0lprDqHoOVjPGSs4a8ZkAL/hkR7a1v2eElBPG47iSpQ37uU7rnbX311qExQghxaLHsjaFzw3ht3EMVtrMRmYkKqA9XdvKopkmsawbTknsOUUApQcEwySL2NGYDUWLLOAewdmUN8hUBl1ZHkZV+pyk3N7LluWxcH/AImJtXz/AHRBtXD6Kr6OfQNPpSnWvjH+ZhA9RkfklBaVAXVKkqwIZSQQRBBG4IOoI7VZGoaRbU6lxmp3ig90UjzU7xEUhmo8RFIw1IJAOElLX/oT4jfvNcR3drVi2AhJEJmJ8rDc7abxB2rleuRxscNgonlTwcrV72KCAs8ZACZBnSJJ+WtYTIi40OVO54aMrKfpJ56ssgXA31NwEhmUH4CPutEHsfeun6X090biZ24rAJVKYiQilkFx5Ov51vvkDXUkAwuJoD0tITRvQkZrHE3qpaVn5C42cNiVPim0D5c+4WSJJHt1FSS//phdHV1kKF4LSHBblhscA6yuffJccDpB+RIM5d41rmXRHPb2UjZPmq59J+MDYRyYdTpEAEgakozAwoJEkDWT3q505obJaHu3VSwya6LxcpKWvcHuLdsYa+xksi5o6OpynbroDVFziC9g+wcqm8U5Z1zbg2s4u8CCA1xmUkRKsc2nf4hVnSz3EFaFEKHzVYM6dStfKXHPtbKXApa232NwjVH6CexPvB1GtQTMje0+/Pof5CieHNyFt2Gui3ZWFy55YHrqdRrvufzrhOqagRuLQVr9Ph3iymtm4lxsrZT2KwpKxqD332qho9dK1/NhaGs0DCzcBSz3nvk+xbD3cNKsLpGTSCMskRMhgdZ/i613nTtbNIQHei5yRgZhVO3hL6q5Ft2vspzsQfsrYGozH75G+u0Dea0/EBpx+QUeOOyr2anf3AAypaSoVwBcysFk5XggSNDlbuPSm+O2Tj590ldkGxTFsxZiwMgkkmfc0oe1t1X0RtTi/iGDF0JUXAZykifxKY3E9PUU7e1wHB+Ka0dlpX0e4rJgs7F2VWIa3bTM9wE/ZrmJ0tkyNo0PasXqEZlm24yOScf+pzHbCSpw8s4ewz4lEVmzCURgwtEnzCF18sj11rDh0dybXGh2v7+iuSauo8JlzJcGKtvhdBdAL2cuZTcVdSpP3gdSCNDFbOmg8EtlH4eD7KgZLOVjDEitbxi3AUoFp3wjBm/eS3IUGSztsiKCzsfQKCaZJqnNFpCAAt44Vy9hfqC2sjIHQPkMqwDDTxG6ORBJ/aK52XXSMmLg7junNg3jceVGYP6MMMpLsC4J0VnaB6DafnNSv628/H1TjpnEcqx4LlHApbuKuHVAykl2kkRpoSZ6/KqY6lO+Qea0roAGZWMcaAxQvgsr3sLmK3Qf7fDIYIY/edBBB3K5gZgGuie3wXB4GHcj0J/T3UEZJwqiTT2y1akpAGnif0RSE0eMikZan+LaSlpX0J8ctWL1+25AuX1QWixhWZc3knYMSdJ32rJ6q18m09gntO0GlL85fSUotXLFpAL4Z7bvkiARDMh6GZUg9QelLpOnxxyeJJ+HBAB5Ubnve0LIA2orXMm5+9FYR33ljSTzXIhrcLjNTDMnUimjxUUuJrFEp9VJSMGpWzkZCSlZuXObmw6eG48S2GzKCAxUnfLJEH1nSpjLC8EvsH2ULojdtS3NXO741Cnhi2ugABnyjWCxGYyYJ16DtUDGwsbyd1/JSBptVOal8dOpWjlLmj6uptOJQtmDGTkOx0GsaA6dararfNWw0apDGxh1vCj+a+KLicS1xJKwqgkZZyiJiTA99YAmnaQuij2uOfv7+ylcG35eFDzVrx02l3ZulWDKYKkEHsQdKUaij7JC2wtdfHNxXAWhYvAYnDRc8HMVZyo8yad9wfauf6pp2tkD9tgqzonltsuj2Uby9iMViLio02rlsjxM2gBJgKPUkbVht0wElM4XTs6jH/bVL+JN+aOP37eIBvYZrdy15gtweVoGXMGGjCMpG+vtXc6PwBDTXZHK4/UAveSmGF51Q2jbuIyuVYC4DmAbUrofu9D71MXsfIHA0oDEVT/rRDM0KZnQiR7gU12oO4/Y+KmDMUhicY9yM7EgbLsFnfKo0HypniG0oaAkh/z3p3j0lpXDkvl3E37oXwCyWSbhW8GRSY+ESNSYHSNNdKSTXsYynHPw4TDGXfhWq8LwVxLTrdtWwJDZ7aD4SBmVUKmW0106aVRkmje9rmE/A/uoxG5oO5ObGNwlpj4CxeUMwRiy58wER0liF0NRvjnkFvy32StLBhqz3iGMdsS+K+0N421Nq1le2bCAHPmhQHVSx+GST7xW1po2tZ4biNt/G/z5Kie6ys+4zjRevPcChcxBIUQJgAmOhJBPzqCSVocWtOPflWWNIGVKcmMviMrEDxfDtExMI15M/p8II+ZpsYc9hc02W9kkhrC9CWrYtLIM5mzFp3n9h29BXLzPO47sLRgZ5cIxnOo+Q306aGqzRnlSuO0cLN/pQ5rxdhjhQUVLqbrOcLOsnYE9x0rp+m6eGmyV5r+Sy3vLiQs75Yvi3jLBIzLnAZe6MMrD/STWlq4zsq+UwHuoQVnmSnGlMjpfENWkQmlExHdFITT/AByEUjVqXcSbSUunukmSSSdyTJJ9Sd6cZqRtR2rZdgFEk9BUglL3gBIcBcOINJKS1+UDIRUzxDW5KhNHjBLS4rH3J9ITSh6KRzThIik84Vwy5iX8O0snck7AdyelOBtMe8MFlaLwXkPD2wDfJut1EwgPWANSPekMlcKjJqXE0MJrz5we0tm0uGsorG5qVUDy5Tueg96Gyvo7iiGUg28p/wAP4DYfD2g2FtswtrNzNlzGNSCup96Y6eS8cKF88lktUZ/2Bbu3QLTtbAMujQ3l65GG7ehqSOayNylj1bidrgmHHrGGsNlXh11EGme9cclj30gCtTTMhd5ZHX8BhT7nOy0ocDtYW63/AI63rOIAlDbuk6j/ABT+4qaTRNrc1wLU0ySNOVK8T4tjMKGa5lxNtsviC5bCx6OE2M7XAfyqgIIWNOKPYhSiQvxaZYjn9ypCEm3pOExYF5BH91dYZh7N+dQ7YyCTz68KSjwFUrOHfFXitq2ATJyroFXqddlFS7vGcNgrFIJDBZTXFWcjsmZWymMymQfY9aieSxxaeyVpsWnPB+GvibgtWwS5BIAG5HT/AHqSMh34jSHGlZOG4E4e+mHwhS9j3MG6IKYaJzBCQQXAGr/diAJNIC1o3OF+yYbcfQLW+RnT6syeM99rbXBcut5i9wHzFcxkIDKiY2J61S1LXFwdWDwnteBhS/GrC31VXUgMQRDax0MqdOnXSaSB7oTuaUyTzKn8Sv8A1S4i3Ml9AVJSPtbaZiPELjVwmvTrr3q80OmbuYKP5fwomnafMoHF8Vt2SyYC/ZxF5nZ0fEXBNouRnFvTI+bWdRGlD/E2jePp/tSULshZrxa3dW63jqUuMSxBAEydSsaETO2lRF9mypG1WFxgHhiNiRAPZtx8+nzFSQTFj8Ie2wt45S4+nEcLbCuqX7WUXLY0kgRPsdTWXr9O4Hczg5VjTTBp2lT2BxfhSLrqgn77ZdPnWcxjnHCuSyRgWVjX0tcTtX8YPCDSikOx2YzIy+gHXrNdZp90MIEh96WOCHEub3VU4c5Um7/dgmT+IyFHvJJ/ymmvnLhn7+/9J20cKPFUtykR0viIpdtckAQBE6gamTPm7/0o39kUuKA5CE08SlFIUu9CmuVoW49xv/jtMw/xHyj+Zq1pP8j/AIKKXjCh3eST3qCaffIXKQChSKaj8QnCWkVJZQuKo2no2EaGlukik+FWFa1iWYAlLYKz0JMTRvqgq8ziHsA7lWHl7mTDYezkAZXiWYr8T+46VbbIwiimSQvcbTTlTjt5sUBcuMy3M2YE6AxMjtFMiJc6k6WJoZgKY5v8S9aQW8xZ3gIPwQd/fck+gpZWEZUEAAdblPYCxlwii7cW2Ft5SwOYyFg5cumnpNMD+wFpmHPwhynxYeE1u3fN7K4fxijLsIhyRode8HTan3w+uMJupaWm6TXnHDF08e3PiLowE+dCYII69604HHBacIheCPZDl/kjLbNxL2W9mh00GRTrlmZErrPpQNUISRtsHNqc3IFV14hirb3HkXbYY57choSToRuBFTzzFv42gg+nITgxtY5UVxnhoUW71kHwbxIRdyrj4rfrB261lamEMPkNgqdjuxXWMvGxZFlcysxm6GUAhwMrQRqF3WPQ96tyyf2sQjZ+JwyfZMa3e/ceAmPC+G3MQ+W2BpqzscqW1/E7bKP+CssFxwFOaC2j6KeXEtKbyLIZCFvuIa9O5tKdbdkRoTq++26TOAG1DASbUd9IvCFwdr6zhB4d54DPbkEIpl8saLJyyfSKnimLgbzhNdHVWovk9y+LtJdLo62Wuu9u6tsXGZjrdEgGJmR22q3PJtjDOeD9hQ7B2T3H8Tw9u9asC6xt3tHu5zct3mggK75zPmI7BQQOk0NkwS8c8dkgHYdlHJjLjZDiyRibTKlu8oViVW3IskKQGLAtvGoIOulTgNaBsGHXY/2mm3FVPifBPs7d8Dwlulle24PkurBZVgHykEEAwRsRtVJunfI47cexKn31ypHl3h2KvfY2Ww2JRdfq91pAEwcucApr1Vh+tJNC+IefISBwPGFG4lMIzlXt3sG/YTdQH2aHA9iahLWccJwLviprgL38OzNhbmHvZwJjzByD5SyEh0ca6ifUVYaPL5uPio3V3VrxvCG41bVrri3i7bkXLJuAKbMeRrYbsd/Yz0qCEQslPiAhvtypHl5YNmSqdzxwPC4R7Nm1eDMiHx2DZ/tC0gIBpoNOlKX1ZGG9r5+iGg1nlVfE4gNC21KoNhuWP4mPVv5DSozJeAn13RJhP7xgg9pP5CpmaV5G5xoe6aXjsn/DuGteMYfD3r5G8Akfkm3zanVDGc5SZK64lgb+HYePhfC7B7Ryn5mZPzpzZYncNCKPqubd7D3BF22bLaAXbElRrqXtMddPwEbbUx0IORhFkJhjsI1psrEGQGVl1DIfhZT1B/qOlV3W3lPGU3mmbkqUW8QCBoGiR7VZbqCxpDcWmFtlJzVcO9U9CaN1IRTSbkUiVoIPY1AlKc8StZbjdicwPdW1FKTlMYban/ASPCxQJjNbUf8At0phskUq+pB3xkeq6ThdoxDNqepGwYqfnpNSAZTjK8dlMYLA27XmQeYiNSTodyO1WmERi+6rPnccFSbWTiMqu0WwS12DE21EkadNhT9Q47N3dRGTYL/5cBSGDcYoqnwo4CiPu2yNgPY/mauQxBke4ZwpGM2UDyq6lvw3Fy3ftZLZOWyCRKidCDo3qx3NXhG5wDawnBwo4VxTiLIhun4pGX/DlB0+WnyqvBCBujUEbQCQq8OM27ovsrMt24lwnLIC21QtrPUR7aUSxhlW4EBWWgg8KsYHhl0MrrnAJ8rlSJH7zToYWgkl3yUrpMUpziOAbC4ZEuDy3L7XLak7eGkNtMEsyVX8aPxqrjP0ykbZFqExHDhnN3EuyWphAB9pdC6Aqh+AECczaa9apTEyyGSTCmbgUEz4hxUuvhW1FuwDIsr94j71xt7jHudOwFRCXG1oTtvdb/yrzdYuCzhDcz4nwwHW2hyplQTqBlCiQNPSo5oSCTYSxvrFJzzzwg38O7LvbWddoWTBil0Mxjf5uCpJ2giwvOnEMWLq22JlwHDz1lyykf6iPlViaXdT7z90omjKZz06dqg3uPdLStt+9jWRMNOe6FzkAL4ltEUsoZzBLAFjv+ZrSD3RRguGf0/0oKaXYTdsI2Kti/cZLXlBnzE33Jyl8vwodNTpJFSxQvnAcMDNpHPDDSkcFdGEwzthHV7t1XlwWFxLcjMrJJWVy5tPxT0o8LbGXuH4T8km8uNFQT4xLllzcjxA6lVg+YN8RWNE6H9tajkmjmjsgWE8NLXY4TA4VwpvWw/hq4XxPwOdVDEbGNjtWc4FmQVNg8p3Y5hvgZXK3V/BeUOPkTqN+hpW6l6aYwUnj8RavFPCw62W1z5HYq3aFb4I16nelawzupvKXjlP7HCm8HNbUGWy5z3gkx7ela0OnbE3y0SoS+zlWDlDktMRcQXCXkid1UACWnroAevyqpqmFrNzzZ7JWOLnUFqP/cWEwg8CxbCrbEAKNBHruawJSQVrQ6YOSwxmH4jZa1cQNbcbd47dQZ1HtTItSWuSzaWgsZ5z5GvcPZmjxcOdEueYFZ+HxNAMw9CRWkyYPCznNoqvWrviYdrbfFa+0tHspIF1Se2ocDuG704kuHwRwo2orTkJpLQhRaRCltCPNRuQuAKZSVP7F9GUW72kfDcG6g9GHVakaWkbXfVROa5p3N+iUbglw622Rx3Vh+s1J/bOOWkFN/uG/wDIUlP+hlATdYCPupDE/sKP7V45SDUBxpgVl5Qi4DiLzqttHRFt7szTMsdgABO2varmnY+Xgc/6UGoYNprlXD/p6MMQhyqblsqLmwAbUEA6a6SR0qbUXNG3Z9O+FU3l20+hVf4DaaxcW20kgZRHXpI9f6VoCADT88BWyQXWoV+D3Tea3OVLVvzORACkjbv0Hyqg/VSNdTM4ofFI+VrW3ybVk4L4d5/CYtlUAKf4QJJPqRTy52ng3H8R5UEVNy7umPDMFhsMXy5rtwl1ztoi2yD90DzEwR7GoGPdK4ZwrLpqwEub2NvJbFkB1ZGO2UBgZXfYAafnVjUPbGCe6dG3cUxxmOdit1wtw2lZUdmC27ZUBnFpTrcuFsvmI3IqJsO3dJ3wn3jaqRj0u5s17NmcA5nmWHoT09OlZUokDrfyp2kVhNpqIm05WXk7mG5hrqraRSXYLIBDFiYWSNcoJByjeKvw6hpAjc35qJ7TyCrpzl9LBvWHw+Htujt5HusQPLEPlAO7HqdhVd7I43GspwJcBayaobT11buFSGBgqQQexBkfrRaFbcVzKuNXLiEYXZBDow10MhZEqdSQpJHSQK0oJmP8hHKruYWmwoi6Wts9jxCUB8uY6Abg6/DodQOpqeCSRryxpwlIBFqW5P4Ldu3gUyFFzFmYkLqpEaEHXbpTnjw2m3br9E0kX6JXi/DcPhbj4e4pQ3EQkx4hsMAfgIMsrGd/xDeKrsjjAonlLvc7KaJjrK4LE4fDi4WueG7vcy+ZEcHKqptBMySdqrysa0UDakF3ZVXqmOVIr5yFyS+NR7issWzDCddpjbqK0onDS/i5KidbuFaMXw1cJhnt3QChcMCs+RwOnYEbj071eiHjSbmmlW3dlHcJ5tzJiLdrS74QWwqjcAk3Y/iKx66VU6k0ADabCtaag7KjcJxNiPMAGG4br7965yR1usLbiwFK8H4wA40ykHQpp/tUBIVnkK8Of+oYW5h748rrGYaEMNmHcg1agm2nKz9VAeQsGx+AfCYi5ZuDz28yGNiCuhHoQQa0ozi1nOCiZqulRtSlCKaLQhNFoQpEI7V0qQRuKUOI4QQpXCi1iNHIS5Gh6Ht86nY1kgPqmklqYYvCPaMGdeo61E+NzDRSggp1gsfplY+x/wCda1un69oHhS8eqjkj7hTfLt23bYg9TIB2mfT3rd0uhaxlxn1UEhJOVpnAHt3zkv8AmtgZh1gyBCzsaxup6bwyHx4defdMZCx2ThNsVibfjHLbjI+hE9GmNdjUsWklfEC5/PZQ+G4mrwqtxziWYtmjysRCtImJ69Rt23rT0uli04D3enJTmwhpwqtb4xeD5bBMt5dAJadIFYOs1QnlLYxhWRAwC3K5cO4BffIqXreZgC4OjAg+ZBG8THpUgDI2WBn1URjBNq9jB+Bh3ywvly+UZgdDMdTpufT1qhfiSAOyFPHbQVQuXsKBcW3dVriHzBSCptlhKuGj+HbbStqYN8PyOyP9dlX3ZyEtzvyp4Ya7Ym7ZTzOj3GMTqSANE9R6TWeyYOaWyCyfVWNtcKgcT4eoUPZJZYl1JBNokwA0aR2PqKq6nS+GLbwpGPvBS/CEGGC4m6YeCcPaHxM+y3H/AA2xMj8UaVDH5POfonuF4UK7kkkmSSSSepO5NRE2bSrmkQhQhPuCYpLV5WuCU1BjcAiJHqP61Pp5BHIHFMkaXNoK1YrHWLytZwiort5muXCzNciZUFki2sRpPQ1rMeCaD7J7KDaQLckeW8Ilt8167aSyTluW2cEsI1Kx1B9NppYYnRuJbhI9wcOLU3hCmJt3mt3PEcaAeGS7MSRb+PQwNANdBT3uY525o4+iQAgZUFjLN25butftG3fsKts5Ug3s+YKCAIzAgajca1T27gbGaKmv0VdW2EUMYJaR1m2wPUev71BGwRN3u5/RPuzSecs8yXsDe8WyxE6Os6OvY+o3B6H5zXMu51uynUtE+ujiqNkdcw+JNiR+Ir09hI10rYg1EbW03hU3MIdajsZyicILdxpWZJI+52gzRG+OW2AJXOIRcD43hMQ5THMUuGRbvqNMpYx4sfCdZnsNax9ZoAX+Tn0WjBqi38XCsmN5ctIoNp1uBhobbAj5kbVjPgkByFrR6mNwU3yrg/q1qGuSBLZrrDQe/YU1sUr3cJZZGbeVlH0kYtLvEbrq2aFUMQIGZUjTuNta3WxuY0B3NLEkILiRwqXVdCBNCEKEIqELrN7fpQkXIpEqODQhTnCrvjAWXEk/C3r2NaUJ8ZtO7d1A/wAuQkON8Gew2oJHeOvaqUrNpKka8FMLd9h/vUun1s8H/wA3JS1p5V55W5jXDqFvgkuPKSYW2BJk9z2Hc1r6nVnURM3EBxu1VDBuJHCkLnHBiAxtZshcZmZoJnVl029yZMba0xus2MBaRY/8UrQLoqi4DiBIe25IS7uVUHUeh3/nWcdW6bErk9zQMqQ4Xg8LbYXLuJLR8CJbYZiPxMfhHep4I2xvBDgUxzi7AV5wvGFsjxnTxDIQKvlynLOWR90DfXU6VcMIkcGNdVqFuDapnNfGruLeSxiSBaUEBf8ACOu3rUc7CxuyMqRnuprlvlTHoy3fhBUQGbXLHWdRoflNQwajYf8AIbCc9ljAUtxnjeOwDobtq29g/EVIYMp3BI2Paf3qR8kMvlA+aja0jkqk8yYVMPfm0c1q55spEQG1Keog1C7dD5XZBUrTuyoTieIa5dZ2MljPsPuj0AED5VnyCnFShNaYlQoQioQjoQl8Hi2tNmSJgggiQVO4I6g1JHKY3bmprmhwoqQweMtu83FtpvqEJXr8SgyN9xPSr8etY7/6Nz6qMsI4Kf3r5a2Aj4eyiHNC3fM7ToY1ZiOm0VPJMzAZVdymBp5KV4nzQzYG1h1vO5F1naVjJHwZX3aSSddoFU59QN5Mf1UrW+qq1y4SSTudTVN7y42U8Bc01KpHAF7OW+GKHUoVMEkaadhrv6Gr+la2MeJJx6eqjdnAWicI5/8ArtvwMaVDnRLjQEYdAx+4/qdDA2ogmYHkgUFHIwlQl/k//wAgq7sFYmSqyV0kehG3yq1JGHDe08pokrBUdxO3cwUC27ANMNqMxGhIFNl/xMsfmnNO4ocpy11rjMQiq2aSTuP6io9PZJcnScUmGIulzfu6amKhkcS5xKc3AAUJVJSITQhChCFCEdCEdtypkbikIBFJCLFFdm+0ROkz86TaLtJsF2nnDMaVuh2Oo69uk/lNXtC9rHEO9FG+MbaC0biLC7YyWlDkgMCenrT3MFm01sTQszu3CrZJBh5zes/yqi5oDsKTYOfZO8djIMESZUjsAJ/Oa0dY6NklVZAHw4UUcflXeB5kv2Qwtsq5s2uUSMwIJXsYJE9AarnVEjbtFJ/gtu0xXHMO2hnYf0pv9xZ8zQUphanfCeJC3cVyoJQMV0GjZfKddNDrtU8EsAPmYkLCMgq88Gs3sUjFQCl0eVZAyt3JJ01La+tXd0bdr9qqmNt0U5w3KL279p7l1HUEloObIRqAYGpNN8fduIFFSBgHC0i7dyQ3xdYnXvr76D5Vki3OrhXCQAorFFQtwvbzqUPkeMpO+oj29tKsDNMtRbe6zLnfEWLuHQ2k8M2mVVAaQQdDAOoj+QqbVQubHuJvKawjdSpeKtwts/iDfkGIqjL2UwTaokqFCEKEIUIQoQhQhChCFCEph8O1xgqKWYzCqJJgSYA9BTgCcBITSlbGGt2Aly9Fw3LbNbS2wm1cDAKbo/XL1qYNEeXcpt3wo3GYprrs7RLEmFEASZIUdBJ2qOSRzzZTgKSKgnQazpFMFnhKr5yxzl9VXwMWhuLGQMP7SyBpAn4gPwnXsa0Xf4WNs+b0UBbu4UjxDg640K1u4txAYFxJ8pPRwdU+dWHvZLHlRttpXeK5aOGsNaAYsw1MTEj0/wCa0xhbt8pTiSSs8x6+GWQMG11I79f6VTnO0Vd2pxlMKqJyFCEKEIUIQoQhQhChCUF0gQKkbK5vCSk9s8UupoGI0qwdW8jaa+iZsCjzVNSJzizOVu4/UbipJXl53H7pNaKwm1RpyUsZcwzzl65d6ki2bhv4SG6wnoxlsRFldO5JJ/Wr3jaMcRn6qLa/1UjwrmD6vcDWhC6eXp+s9datx62CgwDy/oozE45KlrXGLjP9YtvqWOZJOk9COoMb1YLGPZbc+iZRGFolniQUIWzN5Q4XrkgH5gVkmK3GlPuoKI5o449220N4dth5ixAkeg/KrUGkDcu+qY6W8BZVeY3XCprJCqO5Og/Oq2omMrto4CkaKFrnjJQXMlslktgID3I1cj0Llo9IqlIQXYUgTEGm2lRsaLQipEIUIQihCFCEKEJSxbzGJC+pn9hTmts0gmlMnjS2ktjC2zZuhftb0yzPscn4F9BvmNTNlEbaAye6j22cqHv3QxkKB3idT312qF7txtPApHhMI91sltS7EE5QNYGppA0nAQTSe3TbsghCt0uiySCDacHUDuR+9WQWw+5/RMy5RzMTqd+5qsTeU+lI8D4zewd0XbDFW6giVdezrsy0oNIV3499J5xNkD6v4V3q6XGgxtAjbfQzVqFzIxuKabKzi9cLMWO51qq9242nDC4impUBQhCKEIqEIUIRxQhChCMUIQYyaEIqELpXgR0PT1pEIqVCKhCOhCMGlBQnOCxBR1ZdwZg1YgmLDhMc2wrJiub8S2VmCGFCzl6AAAVfM4YLazlQbLwSoPGYu7iHJclmPQdPYDaoHzSv8p49FI1rWpY3Ew6MBD33EZulle6nrcIJH8IJ61A8iMbRynjKh6qp6KhCFCEKEIUIRxFCEVCEKEIwaLQhQhGyx13E+3ofWhCnOJ8VtLaXD4RWW2CGe6/9pduQJ/wINQADr1qbxAxtNTALyVDpeIRkgQxUz18sxH51EnUkqRKlsPaLbAn2/pTm5KaSub28dtO1OkOaShJGo0qFCEKEIUIQoQhQhHQhChCFCEKRCFCEKVCFCEKEIUiEKVCFCEqt07TpU0crxi8JhAXRxLDQMQCOmmnyp0kjuLQAEiarp6KhCFCEKRCFKhChCE0IR9KELmhCOhCFCEKEI6EIqEIUITjDLoT1BGtPYmlI3DqfemnlKFzTUqFCEKEIUqEKEIUi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8438" name="AutoShape 6" descr="data:image/jpeg;base64,/9j/4AAQSkZJRgABAQAAAQABAAD/2wCEAAkGBxQSEhUUEhQVFhUVFxYZGBQVFxgcHhcVGxcdHRkbFxwYHCggGBolGxgYIjEhJSkrLi4uFx8zODMsNygtLisBCgoKDg0OGxAQGzQkICQsLCwvLCwsLC0sNDQsLCwsLCwvLCwsLCwsLCwsLCwsLCwsLCwsLCwsLCwsLCwsLCwsLP/AABEIALMBGQMBEQACEQEDEQH/xAAcAAAABwEBAAAAAAAAAAAAAAAAAQMEBQYHAgj/xAA/EAACAQIEBAQCCAMHBAMAAAABAhEAAwQSITEFBkFREyJhcTKBBxQjQlKRocFisdEzU3KCkuHwFRYkokNUk//EABsBAAEFAQEAAAAAAAAAAAAAAAABAgMEBQYH/8QANBEAAQQBAwIEBAUEAwEBAAAAAQACAxEhBBIxBUETIlFhcYGR8DKhsdHhBhQjwUJS8TMk/9oADAMBAAIRAxEAPwCIW3mjINSYivRS7be5c5wnN28qqbad/M/Vo6Dss/nUbWknc75D77pEijU8hBSwamUmpRaYUi6ApEJzaLoVcSNdDqJI7Go3bX20oV+Xmgthzd8IMRoRJEd9esCudPTg2bw91LQ/vSY8jKqnE+Pi+pD2lzRCvJldf1Fa8Gi8E212O4VJzy4ZUJV9MRUIQoQlbSKVcloYAFVj4tYInoYM01xIcABjv7ISNPQimhC5pUqFCE+4djQqNbyqc5MM0nKW0Ma6DWazpenRnUDVD8Q9FcGtlEHgX5VqmF4YtswPLbUAiICiBrPTXXWuYkmfIc5P5q+yEN44UfxLH4B81u41rzaEsIBn+PafWrUUGsjAewHH3woy/TvcR3++6jMbywMs2XFy3r5GhtI0yMCAY/PXerUPUju/yCj68fX4qrLoyMsyqBiMORMSY3nce9dIx4Kp900LVNSVBgRoQR6GgUeEqSY04BC5LU6kqItQhHkIExpMT60li6QuXNKELkmnJUQ3oQusmoBIHcnp+VJeLCFwPSnIRBqKQkyB1pyVcZadaVPVuEbE61AWg8plLpTSFCUBpqRKo1MITSllamkJKU7wHD248S8uZcwUKZiYkkxqwjoKztW+T8EZo1d/fCVpAOVdeI2LTW1DW4R4yKfLlPUrGg8omBv71gwvlY8uDsjk8/eVelEe0YweFU+NYxbXiYe0vlDEBszbaaETBIM6n0ra0sTpNszzmuMKk+gSBwq9NaVJiKaEKSwHCmuCS6JPwh80sJiVABkTVabUiM0AT612SgA8lL3+AuoJLW/SSdfUHLtFRt1rHGgD9/NLt9VGnDMHCN5SSNTtB2Om49qsiQFu5uU04Sd+2VZlO6kj8j/sae1wc0OHdKkiafSERNCFyTS0lpEGopCsvAeKu63LDl7gK5kTMdSo1Qa9VnT+GsvV6djHNlaAM0TXr3+qe1zyNt/JRXHOXbT3ldVz2nE22YnoBmBk6EGZGlT6fUkx7ZPxN5/1XxTnOLPwnCl+WeJNYufZg+FsbMCDGzKOjD9/aqut0jJWZ/F6/ulg1LojnhT3MPCkxKC/YgsRMxAcDoR0cfsR2rP0Wpfp3+DLx+n8KxqI2yN3t+/5VGx+CyZXRhkuAqSR8DdQwjQHoR69q6GKXdbXDIz8fgqLThRN5jOpJJ6kzPzq40CsJyRLU+kqO3BpHIS/E+MW1dLQTyoRLhQGkCNwYbzQST61wUHVtQzXOL3eUuIrtS6WXQxu03lHmpJYq/miTMT8tSfnMz867uJoAsd1ze2jRSE1KhBqAhEGjWikIO860AUhDNGxoq0q4mlpC5JpyVczSpUspqMpqUBpqRKqaaU1LK1MISJRWppCFduDYoXBbfKqeEpGfUiTA+GYnWfmKwtTGYy5t3uPH8oacj2Vk4ZxEXraqzDMCQMyjdTodRAMRp61k6iAxPJAwr8EvisDXHIVG5vRVxLhQRsSTuxOsxXQ9Oc50ALlSlaGvIChC9X6UaAaikK9cOwyOy3bcPbAURrmDFYiADlA01/WufnlcwGN+D69lMyME7hlTnF1Fu2LhQurQpTSANjsNazdKTK7aDR5BV7URhjA6vkqy3CUxGVJyMM3hmVJySCVcTJgloIrX/unwW6rHf4+oPv7qhGwSYCe43gFoC5cQlrgTzKSoBMamfuyR61T03VHSOEZwL5V7UdPdGzeqwvAbjDNHlYSHRSU/wBR1j2BnpNbX99GPLeR2Jz9P/FR8J1XWPVM7psppD3NtcwUfKB3nrU7fFf6D8yowkfrFrX7M7aec6fprUmyT/t+SF1au2STKFQASPMTJGy7de/pSObKBg38vz+SEh9dhle0PDZTpDsTPeTT/BsFrzuB9k4YVl5b4ql9zZvpJvbspA8wGjRMK38Sx6g1la3SuhaJYT+Hsf0+HsfqpY3NJ2v7pXi/ALlmXDFkUSHAjQaax94f70zS6+OYBvf0++ybNp3Rn29VKcmYoBntjUMM+uhVxEg+41/y1U6pESBJ6Y+Sm0cmSwqs86Ybwb7KJyP5svTUyR8jsa1umSeNECeRj6KGVm15VTc61sBIFxmpaSoWzqPekf8AhKUDIUXj8PmYZhkOsujAj5ZSd/U15Q91PdecldmG20V6Jzw65KabKcoPoNif1E+ld70HVGbTBrzlv6dlzXUYQyWxwU4zVuUqCBalpCKaEqBoQimhC6BopCATykyB2BnX26aetF5ApCSpyF2rUhCEoGplJEsLpiOkz86btzaSl2jU0hIlQ9MpIpnl3jP1e5MSDpvHz2Mx2qlrNJ47KtKxxY7cFfF4pktNcuqxls+VgABEQw7rse+lcuA2WfwY8EYtanhujg8V2byqbzZxhr1zKwtQIIZNZEHXN0mdukV0XTtI2Fm4E55v9lnSymQ2VAZ60qUSd8La34g8UwuusEiY0zAaxPaoNQH7D4fKFp3AvDI8WMgICqoBVSpAIIBjQg7Gda5LWeJfh3Z79z7rS0oYPOcJ9icQPKFePFgIsgbTLDvIK6etU4YXB7nHgcq1NK1zA0cnhQd25aRlLHLdUE5swCRJlddtpgEfKtUCV7SGi2ntWfis0FjCPUKIxfOQKkWbYzs5UnXzLprH8WunSrEHQ2RvLnnFX8/4Uk3UJJGbUvxHjps3WS9Atm2ii0AfOMkHzehPSuL1Mz4NY6Rh4P1XVaTSRz6NorsoTmPhC2wj2/7O4PKNZEaEGev9a73pHUv7uLceRyuS1ulOnkLey7wnKniKozkXGGaChIA/ijaRBmpZeqCMk1YBrlQxwue6gmlrhLWbj28SCqFGlhtoPKQTvDAetTf3bJow+A2bH8pHxljqeFAXPKIMToZHqJj9f0rSGchMC5t3JIGYKJ3MwPXTWlc2hdWlpXvkXmE3DctYlgyFVjNEjpv26/Ka5/qmgDNssAo32VmGavK/gqRFkWcXaABhXjaIDab9V1/Sq28zaZxPcfooWjwpgPdMPpIsaW3gEKxXtImQI6ip+iOHmb65Umo/Es6vnb2/eumaogkpp9JVI8DwAxFwW8yoTrmadhuAB8R6xvANVNZN4EZfV+ycwW4ZpSXEfo8uEgWLvjWwDmOgUkR5dD0E6E15zq2gSEtZtvK6aGa2gF1qrnMHZSCMoyxEAEHYAadOn610P9NaKVrjqHfhIx7ql1WZhAjBshdlvX8q7GliJTH4q2lu1mYKYYnQy0tppGwjfbXrWbqOoQ6V7vEPpQ5U8WnfJkcJPB3FukrbJZoJAymSFGsfLWooOtaWV4aDRPqnv0cjW7jwizVr0qqGaikIFqKQgXopLS4zU6kqNWpCEiUDU2ki7z0lJKXatTSEJQPTaSJbCMC6g7ZgPkTTJBTSmuGFp3G70piUG3g3I9CB0HsK5HSQhr45O5cPzVuSdzrZ2pZd4mtdhSq0us9JSSlL8vJh2YnE3MoA8q+bzH1KgxH71S1jp2tHgtv79E5rWk+Y0rRY4oRlUXVuqBlUIgIQDVXHmzFlICjQdZmsl+lBt23aTk2efUcVR5PKeHlpAuwl7mMuC54l9gzYdS3hSpcQBmJCMBJMEGelRiJhj2RCt5q817c/mnF79w3m6Vc5n5oXEqoVSG6sQsxGuoOs+wG+9aeg6c7Tkkmx99k2SQvyQovhF0KLlw7IvlEDW42i/kJPyq5qGlxawdz+Q5/ZROCseKU4nh6XbaZrlvMjRAiNVPr5SNfSvO/6j0Xg6vcODldb0HUnZsJSvA8U+L4fcW4c960SQmUwMoHl0IMGDS9B1Qi1AZeD/tM6xpg9m5opO+XOLK9m46OUdUAY9wZIIGxYa9p0+en1zTuheDeCs7pZD/KQurGPt4mMMxUm6rGS2a4rfERpoAQsROmlZeg1j4ZRS0ddog6MlULjM5vhZVXyqG3hdNfXSvSNNRbzZOT81y4CjC1WaSp5w64fMFnMY0EyR1Gm/T8qimaMbuEjgr9ypxf6ybYuGLliDP8AeWxt/mBIHqK5zqGl8AOLPwv/ACP7FSMIJF9kw56vtcNpLZLk5nKrr/wDX8qs9KY2MOc/HAymPdufaoeKMHfpXQM4QEiHp9Jy7w2JZHDKxDAggjoRqD+dNfG17S1wwilacTibq2xi8Ox8C6ynEWVLBFvaZ0ZRHkb8XqRO1YzY4pHu0sw8wBDSasjsR7j0/lSjcwb2lVnF4wtde4PKWZmgH4ZJ0HeAYrWggbFE2IcAAJj3F7i4rnBZS6hjCk6n06D8xFLqHObG5zBZAwENAJAKeYjkm/fvwgFxmGadUVEBgSW2XpXmepnke/e82V0MTYw0Cktyf4OGvXhdu5LlkEAqVILFSCwbWf8ADVd7to3HlOonCZ8adTecoRBIOkRmKjNH+aa9L6W579JG6Tmlz8oAedvCZZqv0o0JoQizUUhCaELkNS0hdh6SkJTNTaSLpWppCSl1mopFJfByXRVEksoA7knT9ajkoMJPFJCLC1e7BxDL3W4D2JKEdfWuQFiEO9x+qeK8SlkYfT5V2NJgVn4dwa5dIF/MvhqsggQLRBKkZQczFo8p1M1kz6xkY/xZsn69+e1d+EbSovGX7b3WYhktxAyqNCFhJ6CSBPzq5Gx7Iw3k+598/wAJoUeL2s7H06e1WdqdSm+G8ylCPFQXAAQSIV4Pdo8x239aoT9PDwdho/UfTt8koUE76z6mB2FaAGKSUn7f2SIASzZrhAjbUD/1Un51XH/0c48Ch9/NJWVMcjcaW1dNq6fsr2hk6B/usfTp86x/6h6WdZpiWfibx+yu6LU+BJfYq58H4b9UxLyVW1cGYGYGYbj18v8AOvPdFp5GzU4Lp9TMyXT2ORymfLWGzWMSjKQlx5TJlLOuYjQfh21Oup6V1P8AUHnazaTYGfy+ysHpR2yFOeE8Et4Obt1ApSSp0LM2WBpuSR0rA0eklklFBa+r1cezBVJ47g7ru10OgR9ockgMNQQF0O8gaV6NpJY2sEZBse3ouVcQSSFWHbXQyO+01qgeqEtgL+VwZYDUErvBEafnTJWbmEfrwkKuXJdsA3nVbg8qhS8EydZ0A2gnT0rE6m4nYxxHJukg7pvxbDX2xDOp8MIAoIaDHeAZUEzv2qXTyQthDXZvPH3+SaBhVPiGFuIczrAJMEEET2kSJ9N61oZY3imlSCqTMtU9JUWalpKrj9HfFhZuG3eg4e+AtwMAQuuUN7SYM956Vh9a03iMD48Pbx+tf7ClhkDXU7gpxz1yYMOxuYcE24zNb3KL+JfxJO/UT21qHpHWPHHhzYd6+v8AP6/FOng2HHCp+GwbOt1xtaQM2o2Lheu+/Stx8oY5rT/yNflarpPG469cEi9cRsgQgEw6g6AwZrB13QBNJ4kRq+xVyLVFrdpUVhsFDEs2Yk/8nvS6T+nWMcHTHdXbslfq3EeVWfgPL+IxbDwV0kjOzBVmJIk7n2rV1eug0raefkOVVawvNBOuHcrXHxZw10m0yqzEkE5lWJyR8QgzO2lQT9Vjj039wzzD75T2wuL9ittz6Kfw4kTJ0ZNI6bGsNv8AU5vzR49irJ0PoVQuYeD3MJea1ciRqCpkEdCP6V02i1keqiEjFTewsNFReartJq5VqKSpxhbLXGCIpZjsqiSajke1g3ONBIpfD8GBJVr1sXdYsr5iSNwxHlU/M1TfqqpzWHb68fz+iaVEZo0O/UetXKSroNSUkVj5Jw83zePwYdS5P8Z8tsf6jP8AlrM6pJUXhjl5r5cn8v1QOb9Fa+FYpjiEnUZtY9qydRGBCaUcZ84KovB8B9YvFBIEMcwiEAPxOTsoH7VvambwIg484x6+w90+uymuJ8aS6Clp2WyhBOks7AiLjS0uJ2XUgL61n6bROiO54BcfoPbjHx4socbwFWsRjWOYBvIz5oAyqTqA2UaDQ7dK1mRAUayBXqfhaUBN89S0ikM9FIpK4a2bjBRuevYASSfQAE/KmPIY3cUJTF4pWdjBIgBNYgCAPfQHT1pscZa0fmkAwiwlh7hyorMewH8+g9zRI9jBbjSFf+XcPiMpF654i5Mqa5ltzK/G5C7E+UEzHtXK9S8B0jXRNpwNntfyGVpaKctY5rjgpHFXLmEYqFlBbvHOwAbOqBirEE/dEzqDmEbVZYItU27zbcdqJq/v0yqWYyaULiuL2zqC3h3STAIlNIiQZVlbzQdwdDWhHpXjFZb+f7gjHxUWbUFiuKtcWLwDsogNJBECNQND+U6b1oM07YzceAe33lLSYrJIA1JIAHc9KnOBZSq68Nw9jChDdDMzajwzDbkZi+6ruAq7gAk6xWHM+bUEiPAHrx8K7+5PHA4tN3AcrRsBw9Xs6G4gcSPtLhiRpILSNO2xrltRqXRyG6New/ZaMEAkb/KjeJ8MxC2/DwRRQOgYK7esnUnpqZ9an0uu0rn7tRkn6fRJJpJW4Zwqhw83b1x7GIUlmlZca51BIVjuymI1mNCNRW9N4UbBNAcDOOM4v2I/gqiA7dTlR+J4fwrjJ0B0/wAJEifWDW/A/wARgcnJG04BE6iQSNpAO0+1PcCQaQr9y9xbC3F8F5tO7MAQAFNtrmdbTQCMp+HMdp31rmddpNVG7xWHcByLzdVY909paRTleuF30e39WuXB4tsrlMRlDSbYBO8AZdd4iNa57UNcHeMwUD9n91djIc3Y7kKk8xcsvZXFFEANxbYyIsBj4oYm2Pu6A+X8t4rf0PU2yOibIeLz8qz+/wBVTkhLSVnLV1QUadcNsC5cCs2VYZmYQYVVLHQ+wHzqKd5YzcBZwAPjhC1bkbBg4DD7B8z3EJ/vC5yyPYR7VxnVpb1knpQH0GVZjGArELw8TMU+1RR9iSpCE6FrTETqNCAR7VlbbZV+U9/3VjcQ6+/p+ylM7GIVlB1kNsZ1UgyPl71UJDTXKsjItVb6R8Gl3DXmdVDWQrLcOhJPQRvO0Vs9FkdHqWbT+LBCq6nzNPssSmu/WcubDjMJEjtt+tK4GsJxCuTXzhbVpCBLszNkXRARlQMdydWOp6Viho1EjnXxQF9+5TOyi1xGHsvmWXZBCquilvxMTOw0gTPpVssmlbtOAe/f4BIAaUViMTnYtABYkkDQanpVtjNjQ2+E6lN8p8utjHOpW2pAZgJJY7Ks9TBMnQDWs/qPUG6RvFuPA/2UrW7jS2jhHLOGw1rw7dsQTmZnOZmMRJO21cNqeozzv8R7vphajNOwN20q9iuFImJzWtNXGX1yk+X8q0odY+SDa/2z81QlgaySmrJ+F4gWro8ZXAWQ6ADMdPhIfQA+s12M7DLH/jI9j2+OFAWpE41gzshKZ8whdPI266dIgaVJ4QLQHZqufUd0tUm+apEIZqKQhnopFIxc7GKKQpnljg5xNzUMUBUEJGZi2yqToNAxJ6ATVDX6sadmOc88Y+8e6KvAWvcH5ewqobRyyrZhkMEKR8JaBnnrXF6nqE5cJCasd/27K7Dpo3CjkhJ8f4XcuBBayhFOiAgR0nfX/ajR62FhJkNk9/8ASbNpZHUGDARcX4I+LRU0JIIY9EZfhbX1G3UE07Ta1mneXD5f7CHQPeAsd5lwZsYm7ae4txlbzOggZjqQANBBMaV22hlE0DXgUPQqs5u0kKLz1cpJSccPvFbtsjUh1IAEkmdIHWo5mgxuB9CkIwtYxHAblxLDG15QcpVgJiIPxQY319a45uvZG543fClINNI4AgKeuYg2gUXNmyDrOgEACdz/AFrmdRPveaK3tPpg1gJSeCxZdNQJInLIP5mBr6VV3A2rbm0nT4Oyct66GLopHlgBmOknTU7AEmtLRamUs8FvdZepgj3b3LHee7mHF9ks2riOpSWe4CMpQGAsaGSNZ6RXfdJGoMQdI4EZoAZ59VlODbwqvmrXSUnNjHsqhdCobNlIESYme4IEQdKidC1xLu9VaCLV/wCW+aLd8DDXxBeFtuI0eZWTMwpCZe0VzHUOluhueHtyPbv/ACpI335XLQuFM9+01nEqRdVcjONM8HQj1+E6Tq1c3I5sbxJEcHIHorrQXN2u5VQ5i5Ht3SSJtMB/a7iQI+1G5B/FuNJkVs6Prb4RR8w9P2/ZQOgVFxnBLuGBtOoFy5JzT5BZU/EH2hm/QDvFdJDrYtTUjDgdu9n29lWewtNFaFyPxQNhFQSWskhWaB41tdWZATqFkjrtXL9V05ZqS/s7nvRPYlWI3Wyu4U5xBA+W6xbKigEDLqx+GdfLp11Gm9Z8LnMtgAz8U+RrXU4pTgnHreJQm2t3Ijm2GVTDwImew6zSarSO08ga4iyLUrHh7VX+csfGHuWMhuu5IW0mZnU5pDtlkIB+H1rQ6XFeobLe1reScfJQTHy7Vlv/AETE/wD173/5t/Sux/vdN/3H1VbaVDh6uFOpO7Bu3iEUO7HZFBJMegqGR8ULd7yB7pAz0CsVjkjEDW+1mwO1xwW/0pP86zXdZhJqJpd8Bj6lBbXJTyzwPC2RNxnxLTqFzW7YHqfjJPuKjdq9TKaZTB8i79lGXgcZWgcm4+yq2bdq1btrcN0kL+PQDzMSSY9e1c31OGYl73uLiK59Fa08gsCuVacXeIQ5vkBrNc07c8FbA2tIVT5hBupba0MrCQd5PQAD/m9b/SJmhpD+Fma+PzWFUsRwoYwMjf2qgC1cJ6gGEf8AEhI0J1B9K6JuoOlIcPwnkf7Hv+qzoyTgqgXAVJVgVZSQQdwQYIPqCK6Jrg4bm5CkpBTJgb0pwkpT+B5Ze6NGGb0Gg9O9Z03UGRnIwm36KK4lgLlhyl1SrDv19RVuGZkzdzDadXqmeepqRS0n6LQhu2ZaIt3iUnTxCxUE9/J/KuY68XCN2O7c+1X+qkgA8TKv624ss6uC2slO40K6DSD0rh+oPcZK4FLa0IaBwooYq8QAxnr679xVB7STRWkC1vAUnhr1/MUcSj+WUIBWfvb9Kt6d5a4WqWpYC3Cyv6ReFtbui42rE5Lp7sNbb/57ca90PWa9G6Lq2ysMYxWQP1HyP6rn3sIOVTUBYhRqSQAO5O1bhIAspKTrhXFbmGfxLWUPlYBmUNln7yzs3rUU+nZO3Y/j6fL4I+C2LgHHQuHNzE3WdBBQsTIyhEO2rS+c/OuI13Tt8uyJtH2+Z/SlPDqtnKk2xli4FuKdLqzbMH9PXpHpXN6mF0MhY/BW3BL4jAQk/DggjVQQNN5NViRwrJFpxjeMIuIt4diuW8hkHcGdJ10zaitzSaV39uZm8grE1MlS7DwViPOdvJimE5vKNd5ysyD/ANUX1ma73pbiYB980f1Ko0FBZ60rRSGehFKR4RiELpbvOUtSxzqoJViNCTBYrmVZ3jWKqahrg0vjFuxj1H6cIq1pfJPNyX2tWL137QjKc0w+WcmR9w5AWZ0bSNa5PqvSXRbpGN8v6Xzfsp4JDuorSbTiPMY7M0DN79MwrlzHeWrQ3Yyo3i/CbV9PDvL4qtrlGgY7gg9GHcHWruknlhO5pojuoZGNcs04zy9ewN4Yt8VFtGi2wtM5Uf3bKvktiJXcA/Oumh18eriOnbHk85ofG+Se6pOiMeQUeK+kq2mYYbDasAGa40KwHZBMD50sP9PONeNL8AP3TjLjAVds87Ym0G+reHYDEki0u57nOW19a1HdI0z8y24+pP7Uo2yObgKKxnMmJuk58RdM7wxE+4WKtx6PTRimsH0v9UmSmH1t/wAb/wCpv61N4cX/AFH0CKTQNQ2QEWU+leforf7dwCRIALANsekqJ1rl/wCoYZHvZI0+UdrViF7WtLSMnhajft2x4iWipdVJ8qZirHQkT8TAT7ViB0ttc/A+NBMAaLa1ZhxTG4XD3HtN9aYq3mEIgJ6fESeu8V1WnbqZGB42/mSqnhC1Icsc0WZa3btuMs3FZmQlSsTGg3B/SodboJHAOc4HsavukywK24HjTYm8uQ3AYOZQwAb2P3RFYs2hbp4yXV8fRSt1LnuA7pxzHzPZwK2heR/EuZ9bap5IGvxHfzfvUOg6Y/UOcIiKHr3VqWexR5TXgt7D4geNhXzBYzIwhlJOgcfvU2ufPphsnFX37fJVo4A93lVG+k/DIL4vpobnkuDvdVQcw91In2rV/prqBmjdCf8AjwrWs0pionuqxwUBrqg/1ro53ERkhZ8mAtAx2J8EAhvhA2kQe8GsCJnjEgjlMA7pW7jbPFMHcBy+PhxIbbMnp+tV2xy9O1II/C5WR52Z5Cy66YMV1rTaYMhan9GV3ApatG5dLYn7VvDRTNtZM5zEQVA3MbVyPWjq3yOaG0zGfX4fwpY2Rg7nHK0RwMubD7NDR3HU++1cZqmyB1nstfTvZVJtaveYgJJ6kCB6DXr6VWBJ4Fq2QKyU5xrW7NstecJmkDUAie0nU1f0ele9+5osqhqJwG1azbn3HJiiiWgSv2dvPBOzMQzwIUBmyjWTmYiuv6VGdMS5+Dk/wsmV1nHZU6zwG94qgoEUPbl50IPmDL1MqDoNZ0ith3UIiwkGznCZt9UXMvADhFHiSGdhAMCREsAJOinSepIGwmk0OvGoJ28D7/NO2kGiluF4k4iyLJuKCjSoYxMgfkNJk6an0p0m2KTxALsKF4pXbk/B4mwIdzbtDXKxVgx7IoDH1kRWD1N+mnOG2714+vCsQSSN4NBS2I55wqk25jYE+Igc7/CA0D2JG/Ws5nRpB5gPyNfNWXatzgqpxHiGBsu11bzXHBUqpMkMDsTJLfy03rbhZqXMEZaAPb7+/RUy0E2s94jjTeuvcO7ma3IKjYGDsnAUm2epQ9LSIvS70Ujz0b0Uu7N8qwZTBUggjoQZBHzprtrmlrhgopXPlLnR1cpirzlbjZlutLm1ciNQd7TDQr00I1FYHUulseBJA3jkDv8AypGyECitqwdxvCSLmZgq/D5gZ0DgRIE76fyrkJK3GxStsyBld47hrXk87AEiCgAynuCCPMD6jY7Uxs+zhOMd8rP+PfRLbbO+GvrbcwRZYeSe0zKg9NIrodH/AFBMwAStsevdVnwt7FZNxO21pzadcj2/Kynow39662Odr2hzcg5VUNTMtTzInUjzUniIpFgVRrircfw0JAZ8pbKvUgDU1mySu8M7eVLS13l3EYe4i28Nd+zRyE+xKzBBbViSDGpJE6n0jA1AlYPEkFX7pgPm291I/XGw163FtvDuTLGftZGhMiRGpj3pgDNRESXUR+SCDG74qF+kDlBWRr1hSHEuxaQGT8IJMaAiIE66mrHTeoyAiMuwlc0Nys65cxq28QjOYQyrN2VgQTXQTnfGa57fFMe2wtP5bxLYe+ZALagAyBMeX9YrH1jGzwqvEdkgKznmHmbEYvIuIZfsi2iqFlyYZmjdtIrT0emh0/mi7q0bK55W4s1i+CHyBwULbgTsSOoDRp2mjqUEepip4us/ulaSw2OUXHsTiLl7Jf1cGFRVgHMdCgG+Y9etR9Oj02ljuJoA7p8sr5Tbja0LkL6PmV2u4opmSAlvNIBPVyNJ2AAJrN6n1reNsPB7pGwbuUx+lJGJJRPIvxMskCOvtU3Rpm7fM7Kic2n0qvyTxI2b+/xKVjuToB+prT1rBNF8CmusG1D3kLXMiqcxMBes9qtmdrW3aVowpK5xMYZPAskEkg3roP8AaFTPhqelsHtvvVQx+IfEk+Q9Pf4/oity0rkDnTxSVICzso1KNpACgT4cD4gNIg1z3UengDc3t+fz9VJG4swrPxDmIW4tAnM2YLdvDKM4mMoOrbdJO3es6LRl53EY9ApTMaoFVriPGBxPAXb+Gy/WsGTmLomZ7IEkgMCVBEsB+JSKvMiOi1IZJ+B/p99uEH/Iz3Cb8qWc1tr73WZGTPcsuZIYHMCGzSDI/JogUnU5jH5aquCEzTR+I6k1wPPC3MSihALQaIOpB1ErpoRNc8Z3hy1zpmFp9kx+kjFWxcA+rPcuHMPFuBwqiZHh5T5iYJmdO1db0lprDqHoOVjPGSs4a8ZkAL/hkR7a1v2eElBPG47iSpQ37uU7rnbX311qExQghxaLHsjaFzw3ht3EMVtrMRmYkKqA9XdvKopkmsawbTknsOUUApQcEwySL2NGYDUWLLOAewdmUN8hUBl1ZHkZV+pyk3N7LluWxcH/AImJtXz/AHRBtXD6Kr6OfQNPpSnWvjH+ZhA9RkfklBaVAXVKkqwIZSQQRBBG4IOoI7VZGoaRbU6lxmp3ig90UjzU7xEUhmo8RFIw1IJAOElLX/oT4jfvNcR3drVi2AhJEJmJ8rDc7abxB2rleuRxscNgonlTwcrV72KCAs8ZACZBnSJJ+WtYTIi40OVO54aMrKfpJ56ssgXA31NwEhmUH4CPutEHsfeun6X090biZ24rAJVKYiQilkFx5Ov51vvkDXUkAwuJoD0tITRvQkZrHE3qpaVn5C42cNiVPim0D5c+4WSJJHt1FSS//phdHV1kKF4LSHBblhscA6yuffJccDpB+RIM5d41rmXRHPb2UjZPmq59J+MDYRyYdTpEAEgakozAwoJEkDWT3q505obJaHu3VSwya6LxcpKWvcHuLdsYa+xksi5o6OpynbroDVFziC9g+wcqm8U5Z1zbg2s4u8CCA1xmUkRKsc2nf4hVnSz3EFaFEKHzVYM6dStfKXHPtbKXApa232NwjVH6CexPvB1GtQTMje0+/Pof5CieHNyFt2Gui3ZWFy55YHrqdRrvufzrhOqagRuLQVr9Ph3iymtm4lxsrZT2KwpKxqD332qho9dK1/NhaGs0DCzcBSz3nvk+xbD3cNKsLpGTSCMskRMhgdZ/i613nTtbNIQHei5yRgZhVO3hL6q5Ft2vspzsQfsrYGozH75G+u0Dea0/EBpx+QUeOOyr2anf3AAypaSoVwBcysFk5XggSNDlbuPSm+O2Tj590ldkGxTFsxZiwMgkkmfc0oe1t1X0RtTi/iGDF0JUXAZykifxKY3E9PUU7e1wHB+Ka0dlpX0e4rJgs7F2VWIa3bTM9wE/ZrmJ0tkyNo0PasXqEZlm24yOScf+pzHbCSpw8s4ewz4lEVmzCURgwtEnzCF18sj11rDh0dybXGh2v7+iuSauo8JlzJcGKtvhdBdAL2cuZTcVdSpP3gdSCNDFbOmg8EtlH4eD7KgZLOVjDEitbxi3AUoFp3wjBm/eS3IUGSztsiKCzsfQKCaZJqnNFpCAAt44Vy9hfqC2sjIHQPkMqwDDTxG6ORBJ/aK52XXSMmLg7junNg3jceVGYP6MMMpLsC4J0VnaB6DafnNSv628/H1TjpnEcqx4LlHApbuKuHVAykl2kkRpoSZ6/KqY6lO+Qea0roAGZWMcaAxQvgsr3sLmK3Qf7fDIYIY/edBBB3K5gZgGuie3wXB4GHcj0J/T3UEZJwqiTT2y1akpAGnif0RSE0eMikZan+LaSlpX0J8ctWL1+25AuX1QWixhWZc3knYMSdJ32rJ6q18m09gntO0GlL85fSUotXLFpAL4Z7bvkiARDMh6GZUg9QelLpOnxxyeJJ+HBAB5Ubnve0LIA2orXMm5+9FYR33ljSTzXIhrcLjNTDMnUimjxUUuJrFEp9VJSMGpWzkZCSlZuXObmw6eG48S2GzKCAxUnfLJEH1nSpjLC8EvsH2ULojdtS3NXO741Cnhi2ugABnyjWCxGYyYJ16DtUDGwsbyd1/JSBptVOal8dOpWjlLmj6uptOJQtmDGTkOx0GsaA6dararfNWw0apDGxh1vCj+a+KLicS1xJKwqgkZZyiJiTA99YAmnaQuij2uOfv7+ylcG35eFDzVrx02l3ZulWDKYKkEHsQdKUaij7JC2wtdfHNxXAWhYvAYnDRc8HMVZyo8yad9wfauf6pp2tkD9tgqzonltsuj2Uby9iMViLio02rlsjxM2gBJgKPUkbVht0wElM4XTs6jH/bVL+JN+aOP37eIBvYZrdy15gtweVoGXMGGjCMpG+vtXc6PwBDTXZHK4/UAveSmGF51Q2jbuIyuVYC4DmAbUrofu9D71MXsfIHA0oDEVT/rRDM0KZnQiR7gU12oO4/Y+KmDMUhicY9yM7EgbLsFnfKo0HypniG0oaAkh/z3p3j0lpXDkvl3E37oXwCyWSbhW8GRSY+ESNSYHSNNdKSTXsYynHPw4TDGXfhWq8LwVxLTrdtWwJDZ7aD4SBmVUKmW0106aVRkmje9rmE/A/uoxG5oO5ObGNwlpj4CxeUMwRiy58wER0liF0NRvjnkFvy32StLBhqz3iGMdsS+K+0N421Nq1le2bCAHPmhQHVSx+GST7xW1po2tZ4biNt/G/z5Kie6ys+4zjRevPcChcxBIUQJgAmOhJBPzqCSVocWtOPflWWNIGVKcmMviMrEDxfDtExMI15M/p8II+ZpsYc9hc02W9kkhrC9CWrYtLIM5mzFp3n9h29BXLzPO47sLRgZ5cIxnOo+Q306aGqzRnlSuO0cLN/pQ5rxdhjhQUVLqbrOcLOsnYE9x0rp+m6eGmyV5r+Sy3vLiQs75Yvi3jLBIzLnAZe6MMrD/STWlq4zsq+UwHuoQVnmSnGlMjpfENWkQmlExHdFITT/AByEUjVqXcSbSUunukmSSSdyTJJ9Sd6cZqRtR2rZdgFEk9BUglL3gBIcBcOINJKS1+UDIRUzxDW5KhNHjBLS4rH3J9ITSh6KRzThIik84Vwy5iX8O0snck7AdyelOBtMe8MFlaLwXkPD2wDfJut1EwgPWANSPekMlcKjJqXE0MJrz5we0tm0uGsorG5qVUDy5Tueg96Gyvo7iiGUg28p/wAP4DYfD2g2FtswtrNzNlzGNSCup96Y6eS8cKF88lktUZ/2Bbu3QLTtbAMujQ3l65GG7ehqSOayNylj1bidrgmHHrGGsNlXh11EGme9cclj30gCtTTMhd5ZHX8BhT7nOy0ocDtYW63/AI63rOIAlDbuk6j/ABT+4qaTRNrc1wLU0ySNOVK8T4tjMKGa5lxNtsviC5bCx6OE2M7XAfyqgIIWNOKPYhSiQvxaZYjn9ypCEm3pOExYF5BH91dYZh7N+dQ7YyCTz68KSjwFUrOHfFXitq2ATJyroFXqddlFS7vGcNgrFIJDBZTXFWcjsmZWymMymQfY9aieSxxaeyVpsWnPB+GvibgtWwS5BIAG5HT/AHqSMh34jSHGlZOG4E4e+mHwhS9j3MG6IKYaJzBCQQXAGr/diAJNIC1o3OF+yYbcfQLW+RnT6syeM99rbXBcut5i9wHzFcxkIDKiY2J61S1LXFwdWDwnteBhS/GrC31VXUgMQRDax0MqdOnXSaSB7oTuaUyTzKn8Sv8A1S4i3Ml9AVJSPtbaZiPELjVwmvTrr3q80OmbuYKP5fwomnafMoHF8Vt2SyYC/ZxF5nZ0fEXBNouRnFvTI+bWdRGlD/E2jePp/tSULshZrxa3dW63jqUuMSxBAEydSsaETO2lRF9mypG1WFxgHhiNiRAPZtx8+nzFSQTFj8Ie2wt45S4+nEcLbCuqX7WUXLY0kgRPsdTWXr9O4Hczg5VjTTBp2lT2BxfhSLrqgn77ZdPnWcxjnHCuSyRgWVjX0tcTtX8YPCDSikOx2YzIy+gHXrNdZp90MIEh96WOCHEub3VU4c5Um7/dgmT+IyFHvJJ/ymmvnLhn7+/9J20cKPFUtykR0viIpdtckAQBE6gamTPm7/0o39kUuKA5CE08SlFIUu9CmuVoW49xv/jtMw/xHyj+Zq1pP8j/AIKKXjCh3eST3qCaffIXKQChSKaj8QnCWkVJZQuKo2no2EaGlukik+FWFa1iWYAlLYKz0JMTRvqgq8ziHsA7lWHl7mTDYezkAZXiWYr8T+46VbbIwiimSQvcbTTlTjt5sUBcuMy3M2YE6AxMjtFMiJc6k6WJoZgKY5v8S9aQW8xZ3gIPwQd/fck+gpZWEZUEAAdblPYCxlwii7cW2Ft5SwOYyFg5cumnpNMD+wFpmHPwhynxYeE1u3fN7K4fxijLsIhyRode8HTan3w+uMJupaWm6TXnHDF08e3PiLowE+dCYII69604HHBacIheCPZDl/kjLbNxL2W9mh00GRTrlmZErrPpQNUISRtsHNqc3IFV14hirb3HkXbYY57choSToRuBFTzzFv42gg+nITgxtY5UVxnhoUW71kHwbxIRdyrj4rfrB261lamEMPkNgqdjuxXWMvGxZFlcysxm6GUAhwMrQRqF3WPQ96tyyf2sQjZ+JwyfZMa3e/ceAmPC+G3MQ+W2BpqzscqW1/E7bKP+CssFxwFOaC2j6KeXEtKbyLIZCFvuIa9O5tKdbdkRoTq++26TOAG1DASbUd9IvCFwdr6zhB4d54DPbkEIpl8saLJyyfSKnimLgbzhNdHVWovk9y+LtJdLo62Wuu9u6tsXGZjrdEgGJmR22q3PJtjDOeD9hQ7B2T3H8Tw9u9asC6xt3tHu5zct3mggK75zPmI7BQQOk0NkwS8c8dkgHYdlHJjLjZDiyRibTKlu8oViVW3IskKQGLAtvGoIOulTgNaBsGHXY/2mm3FVPifBPs7d8Dwlulle24PkurBZVgHykEEAwRsRtVJunfI47cexKn31ypHl3h2KvfY2Ww2JRdfq91pAEwcucApr1Vh+tJNC+IefISBwPGFG4lMIzlXt3sG/YTdQH2aHA9iahLWccJwLviprgL38OzNhbmHvZwJjzByD5SyEh0ca6ifUVYaPL5uPio3V3VrxvCG41bVrri3i7bkXLJuAKbMeRrYbsd/Yz0qCEQslPiAhvtypHl5YNmSqdzxwPC4R7Nm1eDMiHx2DZ/tC0gIBpoNOlKX1ZGG9r5+iGg1nlVfE4gNC21KoNhuWP4mPVv5DSozJeAn13RJhP7xgg9pP5CpmaV5G5xoe6aXjsn/DuGteMYfD3r5G8Akfkm3zanVDGc5SZK64lgb+HYePhfC7B7Ryn5mZPzpzZYncNCKPqubd7D3BF22bLaAXbElRrqXtMddPwEbbUx0IORhFkJhjsI1psrEGQGVl1DIfhZT1B/qOlV3W3lPGU3mmbkqUW8QCBoGiR7VZbqCxpDcWmFtlJzVcO9U9CaN1IRTSbkUiVoIPY1AlKc8StZbjdicwPdW1FKTlMYban/ASPCxQJjNbUf8At0phskUq+pB3xkeq6ThdoxDNqepGwYqfnpNSAZTjK8dlMYLA27XmQeYiNSTodyO1WmERi+6rPnccFSbWTiMqu0WwS12DE21EkadNhT9Q47N3dRGTYL/5cBSGDcYoqnwo4CiPu2yNgPY/mauQxBke4ZwpGM2UDyq6lvw3Fy3ftZLZOWyCRKidCDo3qx3NXhG5wDawnBwo4VxTiLIhun4pGX/DlB0+WnyqvBCBujUEbQCQq8OM27ovsrMt24lwnLIC21QtrPUR7aUSxhlW4EBWWgg8KsYHhl0MrrnAJ8rlSJH7zToYWgkl3yUrpMUpziOAbC4ZEuDy3L7XLak7eGkNtMEsyVX8aPxqrjP0ykbZFqExHDhnN3EuyWphAB9pdC6Aqh+AECczaa9apTEyyGSTCmbgUEz4hxUuvhW1FuwDIsr94j71xt7jHudOwFRCXG1oTtvdb/yrzdYuCzhDcz4nwwHW2hyplQTqBlCiQNPSo5oSCTYSxvrFJzzzwg38O7LvbWddoWTBil0Mxjf5uCpJ2giwvOnEMWLq22JlwHDz1lyykf6iPlViaXdT7z90omjKZz06dqg3uPdLStt+9jWRMNOe6FzkAL4ltEUsoZzBLAFjv+ZrSD3RRguGf0/0oKaXYTdsI2Kti/cZLXlBnzE33Jyl8vwodNTpJFSxQvnAcMDNpHPDDSkcFdGEwzthHV7t1XlwWFxLcjMrJJWVy5tPxT0o8LbGXuH4T8km8uNFQT4xLllzcjxA6lVg+YN8RWNE6H9tajkmjmjsgWE8NLXY4TA4VwpvWw/hq4XxPwOdVDEbGNjtWc4FmQVNg8p3Y5hvgZXK3V/BeUOPkTqN+hpW6l6aYwUnj8RavFPCw62W1z5HYq3aFb4I16nelawzupvKXjlP7HCm8HNbUGWy5z3gkx7ela0OnbE3y0SoS+zlWDlDktMRcQXCXkid1UACWnroAevyqpqmFrNzzZ7JWOLnUFqP/cWEwg8CxbCrbEAKNBHruawJSQVrQ6YOSwxmH4jZa1cQNbcbd47dQZ1HtTItSWuSzaWgsZ5z5GvcPZmjxcOdEueYFZ+HxNAMw9CRWkyYPCznNoqvWrviYdrbfFa+0tHspIF1Se2ocDuG704kuHwRwo2orTkJpLQhRaRCltCPNRuQuAKZSVP7F9GUW72kfDcG6g9GHVakaWkbXfVROa5p3N+iUbglw622Rx3Vh+s1J/bOOWkFN/uG/wDIUlP+hlATdYCPupDE/sKP7V45SDUBxpgVl5Qi4DiLzqttHRFt7szTMsdgABO2varmnY+Xgc/6UGoYNprlXD/p6MMQhyqblsqLmwAbUEA6a6SR0qbUXNG3Z9O+FU3l20+hVf4DaaxcW20kgZRHXpI9f6VoCADT88BWyQXWoV+D3Tea3OVLVvzORACkjbv0Hyqg/VSNdTM4ofFI+VrW3ybVk4L4d5/CYtlUAKf4QJJPqRTy52ng3H8R5UEVNy7umPDMFhsMXy5rtwl1ztoi2yD90DzEwR7GoGPdK4ZwrLpqwEub2NvJbFkB1ZGO2UBgZXfYAafnVjUPbGCe6dG3cUxxmOdit1wtw2lZUdmC27ZUBnFpTrcuFsvmI3IqJsO3dJ3wn3jaqRj0u5s17NmcA5nmWHoT09OlZUokDrfyp2kVhNpqIm05WXk7mG5hrqraRSXYLIBDFiYWSNcoJByjeKvw6hpAjc35qJ7TyCrpzl9LBvWHw+Htujt5HusQPLEPlAO7HqdhVd7I43GspwJcBayaobT11buFSGBgqQQexBkfrRaFbcVzKuNXLiEYXZBDow10MhZEqdSQpJHSQK0oJmP8hHKruYWmwoi6Wts9jxCUB8uY6Abg6/DodQOpqeCSRryxpwlIBFqW5P4Ldu3gUyFFzFmYkLqpEaEHXbpTnjw2m3br9E0kX6JXi/DcPhbj4e4pQ3EQkx4hsMAfgIMsrGd/xDeKrsjjAonlLvc7KaJjrK4LE4fDi4WueG7vcy+ZEcHKqptBMySdqrysa0UDakF3ZVXqmOVIr5yFyS+NR7issWzDCddpjbqK0onDS/i5KidbuFaMXw1cJhnt3QChcMCs+RwOnYEbj071eiHjSbmmlW3dlHcJ5tzJiLdrS74QWwqjcAk3Y/iKx66VU6k0ADabCtaag7KjcJxNiPMAGG4br7965yR1usLbiwFK8H4wA40ykHQpp/tUBIVnkK8Of+oYW5h748rrGYaEMNmHcg1agm2nKz9VAeQsGx+AfCYi5ZuDz28yGNiCuhHoQQa0ozi1nOCiZqulRtSlCKaLQhNFoQpEI7V0qQRuKUOI4QQpXCi1iNHIS5Gh6Ht86nY1kgPqmklqYYvCPaMGdeo61E+NzDRSggp1gsfplY+x/wCda1un69oHhS8eqjkj7hTfLt23bYg9TIB2mfT3rd0uhaxlxn1UEhJOVpnAHt3zkv8AmtgZh1gyBCzsaxup6bwyHx4defdMZCx2ThNsVibfjHLbjI+hE9GmNdjUsWklfEC5/PZQ+G4mrwqtxziWYtmjysRCtImJ69Rt23rT0uli04D3enJTmwhpwqtb4xeD5bBMt5dAJadIFYOs1QnlLYxhWRAwC3K5cO4BffIqXreZgC4OjAg+ZBG8THpUgDI2WBn1URjBNq9jB+Bh3ywvly+UZgdDMdTpufT1qhfiSAOyFPHbQVQuXsKBcW3dVriHzBSCptlhKuGj+HbbStqYN8PyOyP9dlX3ZyEtzvyp4Ya7Ym7ZTzOj3GMTqSANE9R6TWeyYOaWyCyfVWNtcKgcT4eoUPZJZYl1JBNokwA0aR2PqKq6nS+GLbwpGPvBS/CEGGC4m6YeCcPaHxM+y3H/AA2xMj8UaVDH5POfonuF4UK7kkkmSSSSepO5NRE2bSrmkQhQhPuCYpLV5WuCU1BjcAiJHqP61Pp5BHIHFMkaXNoK1YrHWLytZwiort5muXCzNciZUFki2sRpPQ1rMeCaD7J7KDaQLckeW8Ilt8167aSyTluW2cEsI1Kx1B9NppYYnRuJbhI9wcOLU3hCmJt3mt3PEcaAeGS7MSRb+PQwNANdBT3uY525o4+iQAgZUFjLN25butftG3fsKts5Ug3s+YKCAIzAgajca1T27gbGaKmv0VdW2EUMYJaR1m2wPUev71BGwRN3u5/RPuzSecs8yXsDe8WyxE6Os6OvY+o3B6H5zXMu51uynUtE+ujiqNkdcw+JNiR+Ir09hI10rYg1EbW03hU3MIdajsZyicILdxpWZJI+52gzRG+OW2AJXOIRcD43hMQ5THMUuGRbvqNMpYx4sfCdZnsNax9ZoAX+Tn0WjBqi38XCsmN5ctIoNp1uBhobbAj5kbVjPgkByFrR6mNwU3yrg/q1qGuSBLZrrDQe/YU1sUr3cJZZGbeVlH0kYtLvEbrq2aFUMQIGZUjTuNta3WxuY0B3NLEkILiRwqXVdCBNCEKEIqELrN7fpQkXIpEqODQhTnCrvjAWXEk/C3r2NaUJ8ZtO7d1A/wAuQkON8Gew2oJHeOvaqUrNpKka8FMLd9h/vUun1s8H/wA3JS1p5V55W5jXDqFvgkuPKSYW2BJk9z2Hc1r6nVnURM3EBxu1VDBuJHCkLnHBiAxtZshcZmZoJnVl029yZMba0xus2MBaRY/8UrQLoqi4DiBIe25IS7uVUHUeh3/nWcdW6bErk9zQMqQ4Xg8LbYXLuJLR8CJbYZiPxMfhHep4I2xvBDgUxzi7AV5wvGFsjxnTxDIQKvlynLOWR90DfXU6VcMIkcGNdVqFuDapnNfGruLeSxiSBaUEBf8ACOu3rUc7CxuyMqRnuprlvlTHoy3fhBUQGbXLHWdRoflNQwajYf8AIbCc9ljAUtxnjeOwDobtq29g/EVIYMp3BI2Paf3qR8kMvlA+aja0jkqk8yYVMPfm0c1q55spEQG1Keog1C7dD5XZBUrTuyoTieIa5dZ2MljPsPuj0AED5VnyCnFShNaYlQoQioQjoQl8Hi2tNmSJgggiQVO4I6g1JHKY3bmprmhwoqQweMtu83FtpvqEJXr8SgyN9xPSr8etY7/6Nz6qMsI4Kf3r5a2Aj4eyiHNC3fM7ToY1ZiOm0VPJMzAZVdymBp5KV4nzQzYG1h1vO5F1naVjJHwZX3aSSddoFU59QN5Mf1UrW+qq1y4SSTudTVN7y42U8Bc01KpHAF7OW+GKHUoVMEkaadhrv6Gr+la2MeJJx6eqjdnAWicI5/8ArtvwMaVDnRLjQEYdAx+4/qdDA2ogmYHkgUFHIwlQl/k//wAgq7sFYmSqyV0kehG3yq1JGHDe08pokrBUdxO3cwUC27ANMNqMxGhIFNl/xMsfmnNO4ocpy11rjMQiq2aSTuP6io9PZJcnScUmGIulzfu6amKhkcS5xKc3AAUJVJSITQhChCFCEdCEdtypkbikIBFJCLFFdm+0ROkz86TaLtJsF2nnDMaVuh2Oo69uk/lNXtC9rHEO9FG+MbaC0biLC7YyWlDkgMCenrT3MFm01sTQszu3CrZJBh5zes/yqi5oDsKTYOfZO8djIMESZUjsAJ/Oa0dY6NklVZAHw4UUcflXeB5kv2Qwtsq5s2uUSMwIJXsYJE9AarnVEjbtFJ/gtu0xXHMO2hnYf0pv9xZ8zQUphanfCeJC3cVyoJQMV0GjZfKddNDrtU8EsAPmYkLCMgq88Gs3sUjFQCl0eVZAyt3JJ01La+tXd0bdr9qqmNt0U5w3KL279p7l1HUEloObIRqAYGpNN8fduIFFSBgHC0i7dyQ3xdYnXvr76D5Vki3OrhXCQAorFFQtwvbzqUPkeMpO+oj29tKsDNMtRbe6zLnfEWLuHQ2k8M2mVVAaQQdDAOoj+QqbVQubHuJvKawjdSpeKtwts/iDfkGIqjL2UwTaokqFCEKEIUIQoQhQhChCFCEph8O1xgqKWYzCqJJgSYA9BTgCcBITSlbGGt2Aly9Fw3LbNbS2wm1cDAKbo/XL1qYNEeXcpt3wo3GYprrs7RLEmFEASZIUdBJ2qOSRzzZTgKSKgnQazpFMFnhKr5yxzl9VXwMWhuLGQMP7SyBpAn4gPwnXsa0Xf4WNs+b0UBbu4UjxDg640K1u4txAYFxJ8pPRwdU+dWHvZLHlRttpXeK5aOGsNaAYsw1MTEj0/wCa0xhbt8pTiSSs8x6+GWQMG11I79f6VTnO0Vd2pxlMKqJyFCEKEIUIQoQhQhChCUF0gQKkbK5vCSk9s8UupoGI0qwdW8jaa+iZsCjzVNSJzizOVu4/UbipJXl53H7pNaKwm1RpyUsZcwzzl65d6ki2bhv4SG6wnoxlsRFldO5JJ/Wr3jaMcRn6qLa/1UjwrmD6vcDWhC6eXp+s9datx62CgwDy/oozE45KlrXGLjP9YtvqWOZJOk9COoMb1YLGPZbc+iZRGFolniQUIWzN5Q4XrkgH5gVkmK3GlPuoKI5o449220N4dth5ixAkeg/KrUGkDcu+qY6W8BZVeY3XCprJCqO5Og/Oq2omMrto4CkaKFrnjJQXMlslktgID3I1cj0Llo9IqlIQXYUgTEGm2lRsaLQipEIUIQihCFCEKEJSxbzGJC+pn9hTmts0gmlMnjS2ktjC2zZuhftb0yzPscn4F9BvmNTNlEbaAye6j22cqHv3QxkKB3idT312qF7txtPApHhMI91sltS7EE5QNYGppA0nAQTSe3TbsghCt0uiySCDacHUDuR+9WQWw+5/RMy5RzMTqd+5qsTeU+lI8D4zewd0XbDFW6giVdezrsy0oNIV3499J5xNkD6v4V3q6XGgxtAjbfQzVqFzIxuKabKzi9cLMWO51qq9242nDC4impUBQhCKEIqEIUIRxQhChCMUIQYyaEIqELpXgR0PT1pEIqVCKhCOhCMGlBQnOCxBR1ZdwZg1YgmLDhMc2wrJiub8S2VmCGFCzl6AAAVfM4YLazlQbLwSoPGYu7iHJclmPQdPYDaoHzSv8p49FI1rWpY3Ew6MBD33EZulle6nrcIJH8IJ61A8iMbRynjKh6qp6KhCFCEKEIUIRxFCEVCEKEIwaLQhQhGyx13E+3ofWhCnOJ8VtLaXD4RWW2CGe6/9pduQJ/wINQADr1qbxAxtNTALyVDpeIRkgQxUz18sxH51EnUkqRKlsPaLbAn2/pTm5KaSub28dtO1OkOaShJGo0qFCEKEIUIQoQhQhHQhChCFCEKRCFCEKVCFCEKEIUiEKVCFCEqt07TpU0crxi8JhAXRxLDQMQCOmmnyp0kjuLQAEiarp6KhCFCEKRCFKhChCE0IR9KELmhCOhCFCEKEI6EIqEIUITjDLoT1BGtPYmlI3DqfemnlKFzTUqFCEKEIUqEKEIUiF//Z"/>
          <p:cNvSpPr>
            <a:spLocks noChangeAspect="1" noChangeArrowheads="1"/>
          </p:cNvSpPr>
          <p:nvPr/>
        </p:nvSpPr>
        <p:spPr bwMode="auto">
          <a:xfrm>
            <a:off x="155575" y="-1363663"/>
            <a:ext cx="4457700" cy="28479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8439" name="Picture 7" descr="C:\Users\LCS Staff\Desktop\plankton.jpg"/>
          <p:cNvPicPr>
            <a:picLocks noChangeAspect="1" noChangeArrowheads="1"/>
          </p:cNvPicPr>
          <p:nvPr/>
        </p:nvPicPr>
        <p:blipFill>
          <a:blip r:embed="rId2" cstate="print"/>
          <a:srcRect/>
          <a:stretch>
            <a:fillRect/>
          </a:stretch>
        </p:blipFill>
        <p:spPr bwMode="auto">
          <a:xfrm>
            <a:off x="4617868" y="152400"/>
            <a:ext cx="4526132" cy="2895600"/>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457200" y="0"/>
            <a:ext cx="8229600" cy="792162"/>
          </a:xfrm>
        </p:spPr>
        <p:txBody>
          <a:bodyPr/>
          <a:lstStyle/>
          <a:p>
            <a:pPr eaLnBrk="1" hangingPunct="1">
              <a:defRPr/>
            </a:pPr>
            <a:r>
              <a:rPr lang="en-US" dirty="0" smtClean="0"/>
              <a:t>Nekton</a:t>
            </a:r>
          </a:p>
        </p:txBody>
      </p:sp>
      <p:sp>
        <p:nvSpPr>
          <p:cNvPr id="80899" name="Rectangle 3"/>
          <p:cNvSpPr>
            <a:spLocks noGrp="1" noChangeArrowheads="1"/>
          </p:cNvSpPr>
          <p:nvPr>
            <p:ph type="body" idx="1"/>
          </p:nvPr>
        </p:nvSpPr>
        <p:spPr>
          <a:xfrm>
            <a:off x="457200" y="914400"/>
            <a:ext cx="4876800" cy="5562600"/>
          </a:xfrm>
        </p:spPr>
        <p:txBody>
          <a:bodyPr>
            <a:normAutofit/>
          </a:bodyPr>
          <a:lstStyle/>
          <a:p>
            <a:pPr eaLnBrk="1" hangingPunct="1">
              <a:lnSpc>
                <a:spcPct val="90000"/>
              </a:lnSpc>
              <a:defRPr/>
            </a:pPr>
            <a:r>
              <a:rPr lang="en-US" dirty="0" smtClean="0"/>
              <a:t>Whales , seals , dolphins, squid, octopus, barracuda and other fish are all nekton.</a:t>
            </a:r>
          </a:p>
          <a:p>
            <a:pPr eaLnBrk="1" hangingPunct="1">
              <a:lnSpc>
                <a:spcPct val="90000"/>
              </a:lnSpc>
              <a:defRPr/>
            </a:pPr>
            <a:r>
              <a:rPr lang="en-US" dirty="0" smtClean="0"/>
              <a:t>Nekton are free-swimming organisms that feed on other nekton as well as plankton.</a:t>
            </a:r>
          </a:p>
          <a:p>
            <a:pPr eaLnBrk="1" hangingPunct="1">
              <a:lnSpc>
                <a:spcPct val="90000"/>
              </a:lnSpc>
              <a:defRPr/>
            </a:pPr>
            <a:r>
              <a:rPr lang="en-US" dirty="0" smtClean="0"/>
              <a:t>Many have adaptations enabling them to function at depths that have great pressure and no light.</a:t>
            </a:r>
          </a:p>
        </p:txBody>
      </p:sp>
      <p:pic>
        <p:nvPicPr>
          <p:cNvPr id="17410" name="Picture 2" descr="http://legacy.mos.org/oceans/graphics/life/sealife.jpg"/>
          <p:cNvPicPr>
            <a:picLocks noChangeAspect="1" noChangeArrowheads="1"/>
          </p:cNvPicPr>
          <p:nvPr/>
        </p:nvPicPr>
        <p:blipFill>
          <a:blip r:embed="rId2" cstate="print"/>
          <a:srcRect/>
          <a:stretch>
            <a:fillRect/>
          </a:stretch>
        </p:blipFill>
        <p:spPr bwMode="auto">
          <a:xfrm>
            <a:off x="5382229" y="1066800"/>
            <a:ext cx="3761771" cy="4953000"/>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3276600" y="0"/>
            <a:ext cx="5410200" cy="792162"/>
          </a:xfrm>
        </p:spPr>
        <p:txBody>
          <a:bodyPr/>
          <a:lstStyle/>
          <a:p>
            <a:pPr eaLnBrk="1" hangingPunct="1">
              <a:defRPr/>
            </a:pPr>
            <a:r>
              <a:rPr lang="en-US" dirty="0" smtClean="0"/>
              <a:t>Benthos</a:t>
            </a:r>
          </a:p>
        </p:txBody>
      </p:sp>
      <p:sp>
        <p:nvSpPr>
          <p:cNvPr id="81923" name="Rectangle 3"/>
          <p:cNvSpPr>
            <a:spLocks noGrp="1" noChangeArrowheads="1"/>
          </p:cNvSpPr>
          <p:nvPr>
            <p:ph type="body" idx="1"/>
          </p:nvPr>
        </p:nvSpPr>
        <p:spPr>
          <a:xfrm>
            <a:off x="3352800" y="914400"/>
            <a:ext cx="5791200" cy="5943600"/>
          </a:xfrm>
        </p:spPr>
        <p:txBody>
          <a:bodyPr>
            <a:normAutofit/>
          </a:bodyPr>
          <a:lstStyle/>
          <a:p>
            <a:pPr eaLnBrk="1" hangingPunct="1">
              <a:lnSpc>
                <a:spcPct val="90000"/>
              </a:lnSpc>
              <a:defRPr/>
            </a:pPr>
            <a:r>
              <a:rPr lang="en-US" dirty="0" smtClean="0"/>
              <a:t>Organisms that live on the ocean floor are benthos.</a:t>
            </a:r>
          </a:p>
          <a:p>
            <a:pPr eaLnBrk="1" hangingPunct="1">
              <a:lnSpc>
                <a:spcPct val="90000"/>
              </a:lnSpc>
              <a:defRPr/>
            </a:pPr>
            <a:r>
              <a:rPr lang="en-US" dirty="0" smtClean="0"/>
              <a:t>The forms of these animals include crustaceans and shell fish.</a:t>
            </a:r>
          </a:p>
          <a:p>
            <a:pPr eaLnBrk="1" hangingPunct="1">
              <a:lnSpc>
                <a:spcPct val="90000"/>
              </a:lnSpc>
              <a:defRPr/>
            </a:pPr>
            <a:r>
              <a:rPr lang="en-US" dirty="0" smtClean="0"/>
              <a:t>The deep bottom environments are sparsely populated with benthos.</a:t>
            </a:r>
          </a:p>
          <a:p>
            <a:pPr eaLnBrk="1" hangingPunct="1">
              <a:lnSpc>
                <a:spcPct val="90000"/>
              </a:lnSpc>
              <a:defRPr/>
            </a:pPr>
            <a:r>
              <a:rPr lang="en-US" dirty="0" smtClean="0"/>
              <a:t>Some benthos are plants that live on the ocean floor in shallow waters where sun can penetrate.</a:t>
            </a:r>
          </a:p>
        </p:txBody>
      </p:sp>
      <p:pic>
        <p:nvPicPr>
          <p:cNvPr id="16388" name="Picture 4" descr="http://www.underwater4u.com/cms/wp-content/uploads/2011/01/Benthos.jpg"/>
          <p:cNvPicPr>
            <a:picLocks noChangeAspect="1" noChangeArrowheads="1"/>
          </p:cNvPicPr>
          <p:nvPr/>
        </p:nvPicPr>
        <p:blipFill>
          <a:blip r:embed="rId2" cstate="print"/>
          <a:srcRect/>
          <a:stretch>
            <a:fillRect/>
          </a:stretch>
        </p:blipFill>
        <p:spPr bwMode="auto">
          <a:xfrm>
            <a:off x="0" y="4622800"/>
            <a:ext cx="3352800" cy="2235201"/>
          </a:xfrm>
          <a:prstGeom prst="rect">
            <a:avLst/>
          </a:prstGeom>
          <a:noFill/>
        </p:spPr>
      </p:pic>
      <p:pic>
        <p:nvPicPr>
          <p:cNvPr id="16390" name="Picture 6" descr="http://image.wallpaper777.com/Animal%20Wallpapers/6003_1280x800.jpg"/>
          <p:cNvPicPr>
            <a:picLocks noChangeAspect="1" noChangeArrowheads="1"/>
          </p:cNvPicPr>
          <p:nvPr/>
        </p:nvPicPr>
        <p:blipFill>
          <a:blip r:embed="rId3" cstate="print"/>
          <a:srcRect/>
          <a:stretch>
            <a:fillRect/>
          </a:stretch>
        </p:blipFill>
        <p:spPr bwMode="auto">
          <a:xfrm>
            <a:off x="0" y="2362200"/>
            <a:ext cx="3352800" cy="2099082"/>
          </a:xfrm>
          <a:prstGeom prst="rect">
            <a:avLst/>
          </a:prstGeom>
          <a:noFill/>
        </p:spPr>
      </p:pic>
      <p:pic>
        <p:nvPicPr>
          <p:cNvPr id="7" name="Picture 3"/>
          <p:cNvPicPr>
            <a:picLocks noChangeAspect="1" noChangeArrowheads="1"/>
          </p:cNvPicPr>
          <p:nvPr/>
        </p:nvPicPr>
        <p:blipFill>
          <a:blip r:embed="rId4" cstate="print"/>
          <a:srcRect/>
          <a:stretch>
            <a:fillRect/>
          </a:stretch>
        </p:blipFill>
        <p:spPr bwMode="auto">
          <a:xfrm>
            <a:off x="0" y="0"/>
            <a:ext cx="3314700" cy="220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0" y="0"/>
            <a:ext cx="8229600" cy="792162"/>
          </a:xfrm>
        </p:spPr>
        <p:txBody>
          <a:bodyPr/>
          <a:lstStyle/>
          <a:p>
            <a:pPr algn="l" eaLnBrk="1" hangingPunct="1">
              <a:defRPr/>
            </a:pPr>
            <a:r>
              <a:rPr lang="en-US" dirty="0" smtClean="0"/>
              <a:t>Intertidal (Splash) Zone</a:t>
            </a:r>
          </a:p>
        </p:txBody>
      </p:sp>
      <p:sp>
        <p:nvSpPr>
          <p:cNvPr id="79875" name="Rectangle 3"/>
          <p:cNvSpPr>
            <a:spLocks noGrp="1" noChangeArrowheads="1"/>
          </p:cNvSpPr>
          <p:nvPr>
            <p:ph type="body" idx="1"/>
          </p:nvPr>
        </p:nvSpPr>
        <p:spPr>
          <a:xfrm>
            <a:off x="0" y="838200"/>
            <a:ext cx="5105400" cy="6019800"/>
          </a:xfrm>
        </p:spPr>
        <p:txBody>
          <a:bodyPr>
            <a:noAutofit/>
          </a:bodyPr>
          <a:lstStyle/>
          <a:p>
            <a:pPr eaLnBrk="1" hangingPunct="1">
              <a:lnSpc>
                <a:spcPct val="90000"/>
              </a:lnSpc>
              <a:defRPr/>
            </a:pPr>
            <a:r>
              <a:rPr lang="en-US" sz="3000" dirty="0" smtClean="0"/>
              <a:t>This region is the most changeable in the ocean.</a:t>
            </a:r>
          </a:p>
          <a:p>
            <a:pPr eaLnBrk="1" hangingPunct="1">
              <a:lnSpc>
                <a:spcPct val="90000"/>
              </a:lnSpc>
              <a:defRPr/>
            </a:pPr>
            <a:r>
              <a:rPr lang="en-US" sz="3000" dirty="0" smtClean="0"/>
              <a:t>Anemones, crabs, clams, mussels and plants such as seaweed live here.</a:t>
            </a:r>
          </a:p>
          <a:p>
            <a:pPr eaLnBrk="1" hangingPunct="1">
              <a:lnSpc>
                <a:spcPct val="90000"/>
              </a:lnSpc>
              <a:defRPr/>
            </a:pPr>
            <a:r>
              <a:rPr lang="en-US" sz="3000" dirty="0" smtClean="0"/>
              <a:t>They must be</a:t>
            </a:r>
          </a:p>
          <a:p>
            <a:pPr eaLnBrk="1" hangingPunct="1">
              <a:lnSpc>
                <a:spcPct val="90000"/>
              </a:lnSpc>
              <a:buNone/>
              <a:defRPr/>
            </a:pPr>
            <a:r>
              <a:rPr lang="en-US" sz="3000" dirty="0" smtClean="0"/>
              <a:t>able to exist without</a:t>
            </a:r>
          </a:p>
          <a:p>
            <a:pPr eaLnBrk="1" hangingPunct="1">
              <a:lnSpc>
                <a:spcPct val="90000"/>
              </a:lnSpc>
              <a:buNone/>
              <a:defRPr/>
            </a:pPr>
            <a:r>
              <a:rPr lang="en-US" sz="3000" dirty="0" smtClean="0"/>
              <a:t>water for periods</a:t>
            </a:r>
          </a:p>
          <a:p>
            <a:pPr eaLnBrk="1" hangingPunct="1">
              <a:lnSpc>
                <a:spcPct val="90000"/>
              </a:lnSpc>
              <a:buNone/>
              <a:defRPr/>
            </a:pPr>
            <a:r>
              <a:rPr lang="en-US" sz="3000" dirty="0" smtClean="0"/>
              <a:t>of time.</a:t>
            </a:r>
          </a:p>
          <a:p>
            <a:pPr eaLnBrk="1" hangingPunct="1">
              <a:lnSpc>
                <a:spcPct val="90000"/>
              </a:lnSpc>
              <a:defRPr/>
            </a:pPr>
            <a:r>
              <a:rPr lang="en-US" sz="3000" dirty="0" smtClean="0"/>
              <a:t>They must be able</a:t>
            </a:r>
          </a:p>
          <a:p>
            <a:pPr eaLnBrk="1" hangingPunct="1">
              <a:lnSpc>
                <a:spcPct val="90000"/>
              </a:lnSpc>
              <a:buNone/>
              <a:defRPr/>
            </a:pPr>
            <a:r>
              <a:rPr lang="en-US" sz="3000" dirty="0" smtClean="0"/>
              <a:t>to anchor to keep</a:t>
            </a:r>
          </a:p>
          <a:p>
            <a:pPr eaLnBrk="1" hangingPunct="1">
              <a:lnSpc>
                <a:spcPct val="90000"/>
              </a:lnSpc>
              <a:buNone/>
              <a:defRPr/>
            </a:pPr>
            <a:r>
              <a:rPr lang="en-US" sz="3000" dirty="0" smtClean="0"/>
              <a:t>from being washed out to sea.</a:t>
            </a:r>
          </a:p>
        </p:txBody>
      </p:sp>
      <p:pic>
        <p:nvPicPr>
          <p:cNvPr id="14342" name="Picture 6" descr="http://w3.shorecrest.org/%7ELisa_Peck/MarineBio/syllabus/ch7invertebrates/Invertwp/2007/tj/sstarsss.jpg"/>
          <p:cNvPicPr>
            <a:picLocks noChangeAspect="1" noChangeArrowheads="1"/>
          </p:cNvPicPr>
          <p:nvPr/>
        </p:nvPicPr>
        <p:blipFill>
          <a:blip r:embed="rId3" cstate="print"/>
          <a:srcRect/>
          <a:stretch>
            <a:fillRect/>
          </a:stretch>
        </p:blipFill>
        <p:spPr bwMode="auto">
          <a:xfrm>
            <a:off x="5791200" y="2231923"/>
            <a:ext cx="3200399" cy="2340077"/>
          </a:xfrm>
          <a:prstGeom prst="rect">
            <a:avLst/>
          </a:prstGeom>
          <a:noFill/>
        </p:spPr>
      </p:pic>
      <p:pic>
        <p:nvPicPr>
          <p:cNvPr id="14344" name="Picture 8" descr="http://terc.ucdavis.edu/images/photos/clams/AsianClamsUnderwater.jpg"/>
          <p:cNvPicPr>
            <a:picLocks noChangeAspect="1" noChangeArrowheads="1"/>
          </p:cNvPicPr>
          <p:nvPr/>
        </p:nvPicPr>
        <p:blipFill>
          <a:blip r:embed="rId4" cstate="print"/>
          <a:srcRect/>
          <a:stretch>
            <a:fillRect/>
          </a:stretch>
        </p:blipFill>
        <p:spPr bwMode="auto">
          <a:xfrm>
            <a:off x="5943600" y="0"/>
            <a:ext cx="2990850" cy="2238376"/>
          </a:xfrm>
          <a:prstGeom prst="rect">
            <a:avLst/>
          </a:prstGeom>
          <a:noFill/>
        </p:spPr>
      </p:pic>
      <p:pic>
        <p:nvPicPr>
          <p:cNvPr id="14346" name="Picture 10" descr="http://oceanlink.info/biodiversity/intertidal/images/seaborn2.gif"/>
          <p:cNvPicPr>
            <a:picLocks noChangeAspect="1" noChangeArrowheads="1"/>
          </p:cNvPicPr>
          <p:nvPr/>
        </p:nvPicPr>
        <p:blipFill>
          <a:blip r:embed="rId5" cstate="print"/>
          <a:srcRect/>
          <a:stretch>
            <a:fillRect/>
          </a:stretch>
        </p:blipFill>
        <p:spPr bwMode="auto">
          <a:xfrm>
            <a:off x="5791200" y="4597400"/>
            <a:ext cx="3276600" cy="2184400"/>
          </a:xfrm>
          <a:prstGeom prst="rect">
            <a:avLst/>
          </a:prstGeom>
          <a:noFill/>
        </p:spPr>
      </p:pic>
      <p:pic>
        <p:nvPicPr>
          <p:cNvPr id="14348" name="Picture 12" descr="https://encrypted-tbn2.gstatic.com/images?q=tbn:ANd9GcQ8hSk5Lnfnbfwe1nahVKOCTQBMGdzlZQf7gd8rsMb9ON9GeKzBlA"/>
          <p:cNvPicPr>
            <a:picLocks noChangeAspect="1" noChangeArrowheads="1"/>
          </p:cNvPicPr>
          <p:nvPr/>
        </p:nvPicPr>
        <p:blipFill>
          <a:blip r:embed="rId6" cstate="print"/>
          <a:srcRect/>
          <a:stretch>
            <a:fillRect/>
          </a:stretch>
        </p:blipFill>
        <p:spPr bwMode="auto">
          <a:xfrm>
            <a:off x="3429000" y="2667000"/>
            <a:ext cx="2235200" cy="3352800"/>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sz="half" idx="1"/>
          </p:nvPr>
        </p:nvSpPr>
        <p:spPr>
          <a:xfrm>
            <a:off x="0" y="1481138"/>
            <a:ext cx="4495800" cy="4919662"/>
          </a:xfrm>
        </p:spPr>
        <p:txBody>
          <a:bodyPr/>
          <a:lstStyle/>
          <a:p>
            <a:pPr eaLnBrk="1" hangingPunct="1"/>
            <a:r>
              <a:rPr lang="en-US" sz="3200" dirty="0" smtClean="0"/>
              <a:t>An environment along the oceans edge</a:t>
            </a:r>
          </a:p>
          <a:p>
            <a:pPr eaLnBrk="1" hangingPunct="1"/>
            <a:r>
              <a:rPr lang="en-US" sz="3200" dirty="0" smtClean="0"/>
              <a:t>Is a coastal inlet or bay where fresh water from a river mixes with salty ocean water.  </a:t>
            </a:r>
          </a:p>
          <a:p>
            <a:pPr eaLnBrk="1" hangingPunct="1"/>
            <a:r>
              <a:rPr lang="en-US" sz="3200" dirty="0" smtClean="0"/>
              <a:t>Water is known as brackish.</a:t>
            </a:r>
          </a:p>
          <a:p>
            <a:pPr eaLnBrk="1" hangingPunct="1"/>
            <a:endParaRPr lang="en-US" dirty="0" smtClean="0"/>
          </a:p>
        </p:txBody>
      </p:sp>
      <p:pic>
        <p:nvPicPr>
          <p:cNvPr id="19459" name="Picture 2"/>
          <p:cNvPicPr>
            <a:picLocks noGrp="1" noChangeAspect="1" noChangeArrowheads="1"/>
          </p:cNvPicPr>
          <p:nvPr>
            <p:ph sz="half" idx="2"/>
          </p:nvPr>
        </p:nvPicPr>
        <p:blipFill>
          <a:blip r:embed="rId2" cstate="print"/>
          <a:srcRect/>
          <a:stretch>
            <a:fillRect/>
          </a:stretch>
        </p:blipFill>
        <p:spPr>
          <a:xfrm>
            <a:off x="4724400" y="1676400"/>
            <a:ext cx="4419600" cy="2965595"/>
          </a:xfrm>
        </p:spPr>
      </p:pic>
      <p:sp>
        <p:nvSpPr>
          <p:cNvPr id="2" name="Title 1"/>
          <p:cNvSpPr>
            <a:spLocks noGrp="1"/>
          </p:cNvSpPr>
          <p:nvPr>
            <p:ph type="title"/>
          </p:nvPr>
        </p:nvSpPr>
        <p:spPr/>
        <p:txBody>
          <a:bodyPr/>
          <a:lstStyle/>
          <a:p>
            <a:pPr eaLnBrk="1" fontAlgn="auto" hangingPunct="1">
              <a:spcAft>
                <a:spcPts val="0"/>
              </a:spcAft>
              <a:defRPr/>
            </a:pPr>
            <a:r>
              <a:rPr lang="en-US" dirty="0" smtClean="0"/>
              <a:t>Estuary</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2"/>
          <p:cNvSpPr>
            <a:spLocks noGrp="1"/>
          </p:cNvSpPr>
          <p:nvPr>
            <p:ph sz="half" idx="1"/>
          </p:nvPr>
        </p:nvSpPr>
        <p:spPr>
          <a:xfrm>
            <a:off x="228600" y="1481138"/>
            <a:ext cx="4267200" cy="4525962"/>
          </a:xfrm>
        </p:spPr>
        <p:txBody>
          <a:bodyPr>
            <a:normAutofit/>
          </a:bodyPr>
          <a:lstStyle/>
          <a:p>
            <a:pPr eaLnBrk="1" hangingPunct="1"/>
            <a:r>
              <a:rPr lang="en-US" sz="3200" dirty="0" smtClean="0"/>
              <a:t>Are habitats found in and around estuaries</a:t>
            </a:r>
          </a:p>
          <a:p>
            <a:pPr eaLnBrk="1" hangingPunct="1"/>
            <a:r>
              <a:rPr lang="en-US" sz="3200" dirty="0" smtClean="0"/>
              <a:t>Along the US coasts, most wetlands are either mangrove forests or salt marshes.</a:t>
            </a:r>
          </a:p>
        </p:txBody>
      </p:sp>
      <p:pic>
        <p:nvPicPr>
          <p:cNvPr id="20483" name="Picture 2"/>
          <p:cNvPicPr>
            <a:picLocks noGrp="1" noChangeAspect="1" noChangeArrowheads="1"/>
          </p:cNvPicPr>
          <p:nvPr>
            <p:ph sz="half" idx="2"/>
          </p:nvPr>
        </p:nvPicPr>
        <p:blipFill>
          <a:blip r:embed="rId2" cstate="print"/>
          <a:srcRect/>
          <a:stretch>
            <a:fillRect/>
          </a:stretch>
        </p:blipFill>
        <p:spPr>
          <a:xfrm>
            <a:off x="4648200" y="2228850"/>
            <a:ext cx="4038600" cy="3030538"/>
          </a:xfrm>
        </p:spPr>
      </p:pic>
      <p:sp>
        <p:nvSpPr>
          <p:cNvPr id="2" name="Title 1"/>
          <p:cNvSpPr>
            <a:spLocks noGrp="1"/>
          </p:cNvSpPr>
          <p:nvPr>
            <p:ph type="title"/>
          </p:nvPr>
        </p:nvSpPr>
        <p:spPr/>
        <p:txBody>
          <a:bodyPr/>
          <a:lstStyle/>
          <a:p>
            <a:pPr eaLnBrk="1" fontAlgn="auto" hangingPunct="1">
              <a:spcAft>
                <a:spcPts val="0"/>
              </a:spcAft>
              <a:defRPr/>
            </a:pPr>
            <a:r>
              <a:rPr lang="en-US" dirty="0" smtClean="0"/>
              <a:t>Coastal Wetlands</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138"/>
            <a:ext cx="4038600" cy="4525962"/>
          </a:xfrm>
        </p:spPr>
        <p:txBody>
          <a:bodyPr>
            <a:normAutofit/>
          </a:bodyPr>
          <a:lstStyle/>
          <a:p>
            <a:pPr marL="365760" indent="-256032" eaLnBrk="1" fontAlgn="auto" hangingPunct="1">
              <a:spcAft>
                <a:spcPts val="0"/>
              </a:spcAft>
              <a:buFont typeface="Wingdings 3"/>
              <a:buChar char=""/>
              <a:defRPr/>
            </a:pPr>
            <a:r>
              <a:rPr lang="en-US" dirty="0" smtClean="0"/>
              <a:t>Have muddy soil that is rich in nutrients and dominant plant is cord grass</a:t>
            </a:r>
          </a:p>
          <a:p>
            <a:pPr marL="365760" indent="-256032" eaLnBrk="1" fontAlgn="auto" hangingPunct="1">
              <a:spcAft>
                <a:spcPts val="0"/>
              </a:spcAft>
              <a:buFont typeface="Wingdings 3"/>
              <a:buChar char=""/>
              <a:defRPr/>
            </a:pPr>
            <a:r>
              <a:rPr lang="en-US" dirty="0" smtClean="0"/>
              <a:t>Tide channels running through the grass break up waves, thus protecting organisms from the ocean surf</a:t>
            </a:r>
            <a:endParaRPr lang="en-US" dirty="0"/>
          </a:p>
        </p:txBody>
      </p:sp>
      <p:pic>
        <p:nvPicPr>
          <p:cNvPr id="21507" name="Picture 2"/>
          <p:cNvPicPr>
            <a:picLocks noGrp="1" noChangeAspect="1" noChangeArrowheads="1"/>
          </p:cNvPicPr>
          <p:nvPr>
            <p:ph sz="half" idx="2"/>
          </p:nvPr>
        </p:nvPicPr>
        <p:blipFill>
          <a:blip r:embed="rId2" cstate="print"/>
          <a:srcRect/>
          <a:stretch>
            <a:fillRect/>
          </a:stretch>
        </p:blipFill>
        <p:spPr>
          <a:xfrm>
            <a:off x="4648200" y="1852613"/>
            <a:ext cx="4038600" cy="3783012"/>
          </a:xfrm>
        </p:spPr>
      </p:pic>
      <p:sp>
        <p:nvSpPr>
          <p:cNvPr id="2" name="Title 1"/>
          <p:cNvSpPr>
            <a:spLocks noGrp="1"/>
          </p:cNvSpPr>
          <p:nvPr>
            <p:ph type="title"/>
          </p:nvPr>
        </p:nvSpPr>
        <p:spPr/>
        <p:txBody>
          <a:bodyPr/>
          <a:lstStyle/>
          <a:p>
            <a:pPr eaLnBrk="1" fontAlgn="auto" hangingPunct="1">
              <a:spcAft>
                <a:spcPts val="0"/>
              </a:spcAft>
              <a:defRPr/>
            </a:pPr>
            <a:r>
              <a:rPr lang="en-US" dirty="0" smtClean="0"/>
              <a:t>Salt Marshes</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28600" y="1481138"/>
            <a:ext cx="4267200" cy="4995862"/>
          </a:xfrm>
        </p:spPr>
        <p:txBody>
          <a:bodyPr>
            <a:normAutofit/>
          </a:bodyPr>
          <a:lstStyle/>
          <a:p>
            <a:pPr marL="365760" indent="-256032" eaLnBrk="1" fontAlgn="auto" hangingPunct="1">
              <a:spcAft>
                <a:spcPts val="0"/>
              </a:spcAft>
              <a:buFont typeface="Wingdings 3"/>
              <a:buChar char=""/>
              <a:defRPr/>
            </a:pPr>
            <a:r>
              <a:rPr lang="en-US" dirty="0" smtClean="0"/>
              <a:t>Have arching prop roots that anchor the trees to the land</a:t>
            </a:r>
          </a:p>
          <a:p>
            <a:pPr marL="365760" indent="-256032" eaLnBrk="1" fontAlgn="auto" hangingPunct="1">
              <a:spcAft>
                <a:spcPts val="0"/>
              </a:spcAft>
              <a:buFont typeface="Wingdings 3"/>
              <a:buChar char=""/>
              <a:defRPr/>
            </a:pPr>
            <a:r>
              <a:rPr lang="en-US" dirty="0" smtClean="0"/>
              <a:t>Roots break up wind and waves protecting organisms that live there</a:t>
            </a:r>
          </a:p>
          <a:p>
            <a:pPr marL="365760" indent="-256032" eaLnBrk="1" fontAlgn="auto" hangingPunct="1">
              <a:spcAft>
                <a:spcPts val="0"/>
              </a:spcAft>
              <a:buFont typeface="Wingdings 3"/>
              <a:buChar char=""/>
              <a:defRPr/>
            </a:pPr>
            <a:r>
              <a:rPr lang="en-US" dirty="0" smtClean="0"/>
              <a:t>Roots also trap sediment so water is rich in nutrients</a:t>
            </a:r>
            <a:endParaRPr lang="en-US" dirty="0"/>
          </a:p>
        </p:txBody>
      </p:sp>
      <p:pic>
        <p:nvPicPr>
          <p:cNvPr id="22531" name="Picture 2"/>
          <p:cNvPicPr>
            <a:picLocks noGrp="1" noChangeAspect="1" noChangeArrowheads="1"/>
          </p:cNvPicPr>
          <p:nvPr>
            <p:ph sz="half" idx="2"/>
          </p:nvPr>
        </p:nvPicPr>
        <p:blipFill>
          <a:blip r:embed="rId2" cstate="print"/>
          <a:srcRect/>
          <a:stretch>
            <a:fillRect/>
          </a:stretch>
        </p:blipFill>
        <p:spPr>
          <a:xfrm>
            <a:off x="4648200" y="2398713"/>
            <a:ext cx="4038600" cy="2692400"/>
          </a:xfrm>
        </p:spPr>
      </p:pic>
      <p:sp>
        <p:nvSpPr>
          <p:cNvPr id="2" name="Title 1"/>
          <p:cNvSpPr>
            <a:spLocks noGrp="1"/>
          </p:cNvSpPr>
          <p:nvPr>
            <p:ph type="title"/>
          </p:nvPr>
        </p:nvSpPr>
        <p:spPr/>
        <p:txBody>
          <a:bodyPr/>
          <a:lstStyle/>
          <a:p>
            <a:pPr eaLnBrk="1" fontAlgn="auto" hangingPunct="1">
              <a:spcAft>
                <a:spcPts val="0"/>
              </a:spcAft>
              <a:defRPr/>
            </a:pPr>
            <a:r>
              <a:rPr lang="en-US" dirty="0" smtClean="0"/>
              <a:t>Mangroves</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0"/>
            <a:ext cx="8229600" cy="990600"/>
          </a:xfrm>
        </p:spPr>
        <p:txBody>
          <a:bodyPr/>
          <a:lstStyle/>
          <a:p>
            <a:pPr algn="l" eaLnBrk="1" hangingPunct="1">
              <a:defRPr/>
            </a:pPr>
            <a:r>
              <a:rPr lang="en-US" dirty="0" err="1" smtClean="0"/>
              <a:t>Neritic</a:t>
            </a:r>
            <a:r>
              <a:rPr lang="en-US" dirty="0" smtClean="0"/>
              <a:t> ( Shelf) Zone</a:t>
            </a:r>
          </a:p>
        </p:txBody>
      </p:sp>
      <p:sp>
        <p:nvSpPr>
          <p:cNvPr id="83971" name="Rectangle 3"/>
          <p:cNvSpPr>
            <a:spLocks noGrp="1" noChangeArrowheads="1"/>
          </p:cNvSpPr>
          <p:nvPr>
            <p:ph type="body" idx="1"/>
          </p:nvPr>
        </p:nvSpPr>
        <p:spPr>
          <a:xfrm>
            <a:off x="3581400" y="838200"/>
            <a:ext cx="5105400" cy="5867400"/>
          </a:xfrm>
        </p:spPr>
        <p:txBody>
          <a:bodyPr>
            <a:normAutofit/>
          </a:bodyPr>
          <a:lstStyle/>
          <a:p>
            <a:pPr eaLnBrk="1" hangingPunct="1">
              <a:defRPr/>
            </a:pPr>
            <a:r>
              <a:rPr lang="en-US" dirty="0" smtClean="0"/>
              <a:t>This zone extends to a depth of 200 meters and receives plenty of sunlight.</a:t>
            </a:r>
          </a:p>
          <a:p>
            <a:pPr eaLnBrk="1" hangingPunct="1">
              <a:defRPr/>
            </a:pPr>
            <a:r>
              <a:rPr lang="en-US" dirty="0" smtClean="0"/>
              <a:t>The water pressure is low and the temperature is constant.</a:t>
            </a:r>
          </a:p>
          <a:p>
            <a:pPr eaLnBrk="1" hangingPunct="1">
              <a:defRPr/>
            </a:pPr>
            <a:r>
              <a:rPr lang="en-US" dirty="0" smtClean="0"/>
              <a:t>This zone can support plankton, nekton and benthos.</a:t>
            </a:r>
          </a:p>
          <a:p>
            <a:pPr eaLnBrk="1" hangingPunct="1">
              <a:defRPr/>
            </a:pPr>
            <a:r>
              <a:rPr lang="en-US" dirty="0" smtClean="0"/>
              <a:t>Marine life is most abundant here.</a:t>
            </a:r>
          </a:p>
        </p:txBody>
      </p:sp>
      <p:pic>
        <p:nvPicPr>
          <p:cNvPr id="13316" name="Picture 4" descr="http://biobook.nerinxhs.org/bb/ecology/biomes/coralreef/800px-Lionfish_in_coral_reef_2004-11-17.jpeg"/>
          <p:cNvPicPr>
            <a:picLocks noChangeAspect="1" noChangeArrowheads="1"/>
          </p:cNvPicPr>
          <p:nvPr/>
        </p:nvPicPr>
        <p:blipFill>
          <a:blip r:embed="rId2" cstate="print"/>
          <a:srcRect/>
          <a:stretch>
            <a:fillRect/>
          </a:stretch>
        </p:blipFill>
        <p:spPr bwMode="auto">
          <a:xfrm>
            <a:off x="0" y="2571750"/>
            <a:ext cx="3276600" cy="2457450"/>
          </a:xfrm>
          <a:prstGeom prst="rect">
            <a:avLst/>
          </a:prstGeom>
          <a:noFill/>
        </p:spPr>
      </p:pic>
      <p:pic>
        <p:nvPicPr>
          <p:cNvPr id="13318" name="Picture 6" descr="http://ichef.bbci.co.uk/naturelibrary/images/ic/credit/640x395/s/se/sepia_genus/sepia_genus_1.jpg"/>
          <p:cNvPicPr>
            <a:picLocks noChangeAspect="1" noChangeArrowheads="1"/>
          </p:cNvPicPr>
          <p:nvPr/>
        </p:nvPicPr>
        <p:blipFill>
          <a:blip r:embed="rId3" cstate="print"/>
          <a:srcRect/>
          <a:stretch>
            <a:fillRect/>
          </a:stretch>
        </p:blipFill>
        <p:spPr bwMode="auto">
          <a:xfrm>
            <a:off x="0" y="849435"/>
            <a:ext cx="3200400" cy="1976315"/>
          </a:xfrm>
          <a:prstGeom prst="rect">
            <a:avLst/>
          </a:prstGeom>
          <a:noFill/>
        </p:spPr>
      </p:pic>
      <p:pic>
        <p:nvPicPr>
          <p:cNvPr id="13314" name="Picture 2" descr="http://4.bp.blogspot.com/_ha4-W2rqPQ0/TDiRRvjfaLI/AAAAAAAAAMM/GBHG1hzgodU/s1600/COREL.bmp"/>
          <p:cNvPicPr>
            <a:picLocks noChangeAspect="1" noChangeArrowheads="1"/>
          </p:cNvPicPr>
          <p:nvPr/>
        </p:nvPicPr>
        <p:blipFill>
          <a:blip r:embed="rId4" cstate="print"/>
          <a:srcRect/>
          <a:stretch>
            <a:fillRect/>
          </a:stretch>
        </p:blipFill>
        <p:spPr bwMode="auto">
          <a:xfrm>
            <a:off x="0" y="4575081"/>
            <a:ext cx="3352800" cy="2282919"/>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defRPr/>
            </a:pPr>
            <a:r>
              <a:rPr lang="en-US" smtClean="0"/>
              <a:t>Seas</a:t>
            </a:r>
          </a:p>
        </p:txBody>
      </p:sp>
      <p:sp>
        <p:nvSpPr>
          <p:cNvPr id="23555" name="Rectangle 3"/>
          <p:cNvSpPr>
            <a:spLocks noGrp="1" noChangeArrowheads="1"/>
          </p:cNvSpPr>
          <p:nvPr>
            <p:ph type="body" idx="1"/>
          </p:nvPr>
        </p:nvSpPr>
        <p:spPr/>
        <p:txBody>
          <a:bodyPr/>
          <a:lstStyle/>
          <a:p>
            <a:pPr eaLnBrk="1" hangingPunct="1">
              <a:defRPr/>
            </a:pPr>
            <a:r>
              <a:rPr lang="en-US" dirty="0" smtClean="0"/>
              <a:t>A sea is a part of an ocean that is nearly surrounded by water.</a:t>
            </a:r>
          </a:p>
          <a:p>
            <a:pPr eaLnBrk="1" hangingPunct="1">
              <a:defRPr/>
            </a:pPr>
            <a:r>
              <a:rPr lang="en-US" dirty="0" smtClean="0"/>
              <a:t>The Mediterranean, Arctic and Black Sea are really part of the Atlantic Ocean.</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sz="half" idx="1"/>
          </p:nvPr>
        </p:nvSpPr>
        <p:spPr>
          <a:xfrm>
            <a:off x="228600" y="1481138"/>
            <a:ext cx="4267200" cy="4919662"/>
          </a:xfrm>
        </p:spPr>
        <p:txBody>
          <a:bodyPr>
            <a:noAutofit/>
          </a:bodyPr>
          <a:lstStyle/>
          <a:p>
            <a:pPr eaLnBrk="1" hangingPunct="1"/>
            <a:r>
              <a:rPr lang="en-US" sz="3200" dirty="0" smtClean="0"/>
              <a:t>Can form only in shallow tropical ocean waters</a:t>
            </a:r>
          </a:p>
          <a:p>
            <a:pPr eaLnBrk="1" hangingPunct="1"/>
            <a:r>
              <a:rPr lang="en-US" sz="3200" dirty="0" smtClean="0"/>
              <a:t>Produce a hard material around their soft bodies</a:t>
            </a:r>
          </a:p>
          <a:p>
            <a:pPr eaLnBrk="1" hangingPunct="1"/>
            <a:r>
              <a:rPr lang="en-US" sz="3200" dirty="0" smtClean="0"/>
              <a:t>When they die, the hard material is left behind</a:t>
            </a:r>
          </a:p>
        </p:txBody>
      </p:sp>
      <p:pic>
        <p:nvPicPr>
          <p:cNvPr id="25603" name="Picture 3"/>
          <p:cNvPicPr>
            <a:picLocks noGrp="1" noChangeAspect="1" noChangeArrowheads="1"/>
          </p:cNvPicPr>
          <p:nvPr>
            <p:ph sz="half" idx="2"/>
          </p:nvPr>
        </p:nvPicPr>
        <p:blipFill>
          <a:blip r:embed="rId2" cstate="print"/>
          <a:srcRect/>
          <a:stretch>
            <a:fillRect/>
          </a:stretch>
        </p:blipFill>
        <p:spPr>
          <a:xfrm>
            <a:off x="4648200" y="2398713"/>
            <a:ext cx="4038600" cy="2692400"/>
          </a:xfrm>
        </p:spPr>
      </p:pic>
      <p:sp>
        <p:nvSpPr>
          <p:cNvPr id="2" name="Title 1"/>
          <p:cNvSpPr>
            <a:spLocks noGrp="1"/>
          </p:cNvSpPr>
          <p:nvPr>
            <p:ph type="title"/>
          </p:nvPr>
        </p:nvSpPr>
        <p:spPr/>
        <p:txBody>
          <a:bodyPr/>
          <a:lstStyle/>
          <a:p>
            <a:pPr eaLnBrk="1" fontAlgn="auto" hangingPunct="1">
              <a:spcAft>
                <a:spcPts val="0"/>
              </a:spcAft>
              <a:defRPr/>
            </a:pPr>
            <a:r>
              <a:rPr lang="en-US" dirty="0" smtClean="0"/>
              <a:t>Coral Reefs</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p:cNvSpPr>
            <a:spLocks noGrp="1"/>
          </p:cNvSpPr>
          <p:nvPr>
            <p:ph sz="half" idx="1"/>
          </p:nvPr>
        </p:nvSpPr>
        <p:spPr>
          <a:xfrm>
            <a:off x="457200" y="1481138"/>
            <a:ext cx="4038600" cy="4525962"/>
          </a:xfrm>
        </p:spPr>
        <p:txBody>
          <a:bodyPr>
            <a:normAutofit/>
          </a:bodyPr>
          <a:lstStyle/>
          <a:p>
            <a:pPr eaLnBrk="1" hangingPunct="1"/>
            <a:r>
              <a:rPr lang="en-US" sz="3200" dirty="0" smtClean="0"/>
              <a:t>Grow in cold </a:t>
            </a:r>
            <a:r>
              <a:rPr lang="en-US" sz="3200" dirty="0" err="1" smtClean="0"/>
              <a:t>neritic</a:t>
            </a:r>
            <a:r>
              <a:rPr lang="en-US" sz="3200" dirty="0" smtClean="0"/>
              <a:t> waters where the ocean has a rocky floor</a:t>
            </a:r>
          </a:p>
        </p:txBody>
      </p:sp>
      <p:pic>
        <p:nvPicPr>
          <p:cNvPr id="26627" name="Picture 2"/>
          <p:cNvPicPr>
            <a:picLocks noGrp="1" noChangeAspect="1" noChangeArrowheads="1"/>
          </p:cNvPicPr>
          <p:nvPr>
            <p:ph sz="half" idx="2"/>
          </p:nvPr>
        </p:nvPicPr>
        <p:blipFill>
          <a:blip r:embed="rId2" cstate="print"/>
          <a:srcRect/>
          <a:stretch>
            <a:fillRect/>
          </a:stretch>
        </p:blipFill>
        <p:spPr>
          <a:xfrm>
            <a:off x="4648200" y="2233613"/>
            <a:ext cx="4038600" cy="3021012"/>
          </a:xfrm>
        </p:spPr>
      </p:pic>
      <p:sp>
        <p:nvSpPr>
          <p:cNvPr id="2" name="Title 1"/>
          <p:cNvSpPr>
            <a:spLocks noGrp="1"/>
          </p:cNvSpPr>
          <p:nvPr>
            <p:ph type="title"/>
          </p:nvPr>
        </p:nvSpPr>
        <p:spPr/>
        <p:txBody>
          <a:bodyPr/>
          <a:lstStyle/>
          <a:p>
            <a:pPr eaLnBrk="1" fontAlgn="auto" hangingPunct="1">
              <a:spcAft>
                <a:spcPts val="0"/>
              </a:spcAft>
              <a:defRPr/>
            </a:pPr>
            <a:r>
              <a:rPr lang="en-US" dirty="0" smtClean="0"/>
              <a:t>Kelp Forests</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0"/>
            <a:ext cx="8229600" cy="792162"/>
          </a:xfrm>
        </p:spPr>
        <p:txBody>
          <a:bodyPr/>
          <a:lstStyle/>
          <a:p>
            <a:pPr algn="l" eaLnBrk="1" hangingPunct="1">
              <a:defRPr/>
            </a:pPr>
            <a:r>
              <a:rPr lang="en-US" dirty="0" smtClean="0"/>
              <a:t>Open Ocean Zones</a:t>
            </a:r>
          </a:p>
        </p:txBody>
      </p:sp>
      <p:sp>
        <p:nvSpPr>
          <p:cNvPr id="84995" name="Rectangle 3"/>
          <p:cNvSpPr>
            <a:spLocks noGrp="1" noChangeArrowheads="1"/>
          </p:cNvSpPr>
          <p:nvPr>
            <p:ph type="body" idx="1"/>
          </p:nvPr>
        </p:nvSpPr>
        <p:spPr>
          <a:xfrm>
            <a:off x="0" y="838200"/>
            <a:ext cx="9144000" cy="3048000"/>
          </a:xfrm>
        </p:spPr>
        <p:txBody>
          <a:bodyPr/>
          <a:lstStyle/>
          <a:p>
            <a:pPr eaLnBrk="1" hangingPunct="1">
              <a:defRPr/>
            </a:pPr>
            <a:r>
              <a:rPr lang="en-US" dirty="0" smtClean="0"/>
              <a:t>There are two open-ocean zones: </a:t>
            </a:r>
            <a:r>
              <a:rPr lang="en-US" sz="3200" dirty="0" err="1" smtClean="0"/>
              <a:t>Bathyal</a:t>
            </a:r>
            <a:r>
              <a:rPr lang="en-US" sz="3200" dirty="0" smtClean="0"/>
              <a:t>  &amp; Abyssal</a:t>
            </a:r>
          </a:p>
          <a:p>
            <a:pPr eaLnBrk="1" hangingPunct="1">
              <a:defRPr/>
            </a:pPr>
            <a:endParaRPr lang="en-US" dirty="0" smtClean="0"/>
          </a:p>
        </p:txBody>
      </p:sp>
      <p:pic>
        <p:nvPicPr>
          <p:cNvPr id="12294" name="Picture 6" descr="http://science.marshall.edu/saken/ps110/oceanlayers.png"/>
          <p:cNvPicPr>
            <a:picLocks noChangeAspect="1" noChangeArrowheads="1"/>
          </p:cNvPicPr>
          <p:nvPr/>
        </p:nvPicPr>
        <p:blipFill>
          <a:blip r:embed="rId2" cstate="print"/>
          <a:srcRect/>
          <a:stretch>
            <a:fillRect/>
          </a:stretch>
        </p:blipFill>
        <p:spPr bwMode="auto">
          <a:xfrm>
            <a:off x="304800" y="1423702"/>
            <a:ext cx="8534400" cy="5434298"/>
          </a:xfrm>
          <a:prstGeom prst="rect">
            <a:avLst/>
          </a:prstGeom>
          <a:noFill/>
        </p:spPr>
      </p:pic>
      <p:cxnSp>
        <p:nvCxnSpPr>
          <p:cNvPr id="10" name="Straight Arrow Connector 9"/>
          <p:cNvCxnSpPr/>
          <p:nvPr/>
        </p:nvCxnSpPr>
        <p:spPr>
          <a:xfrm flipH="1">
            <a:off x="5943600" y="1371600"/>
            <a:ext cx="2133600" cy="2514600"/>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181600" y="1371600"/>
            <a:ext cx="1295400" cy="1447800"/>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381000" y="0"/>
            <a:ext cx="4343400" cy="914400"/>
          </a:xfrm>
        </p:spPr>
        <p:txBody>
          <a:bodyPr/>
          <a:lstStyle/>
          <a:p>
            <a:pPr algn="l" eaLnBrk="1" hangingPunct="1">
              <a:defRPr/>
            </a:pPr>
            <a:r>
              <a:rPr lang="en-US" dirty="0" err="1" smtClean="0"/>
              <a:t>Bathyal</a:t>
            </a:r>
            <a:r>
              <a:rPr lang="en-US" dirty="0" smtClean="0"/>
              <a:t> (Slope)</a:t>
            </a:r>
          </a:p>
        </p:txBody>
      </p:sp>
      <p:sp>
        <p:nvSpPr>
          <p:cNvPr id="86019" name="Rectangle 3"/>
          <p:cNvSpPr>
            <a:spLocks noGrp="1" noChangeArrowheads="1"/>
          </p:cNvSpPr>
          <p:nvPr>
            <p:ph type="body" idx="1"/>
          </p:nvPr>
        </p:nvSpPr>
        <p:spPr>
          <a:xfrm>
            <a:off x="228600" y="990600"/>
            <a:ext cx="8229600" cy="4525963"/>
          </a:xfrm>
        </p:spPr>
        <p:txBody>
          <a:bodyPr/>
          <a:lstStyle/>
          <a:p>
            <a:pPr eaLnBrk="1" hangingPunct="1">
              <a:lnSpc>
                <a:spcPct val="90000"/>
              </a:lnSpc>
              <a:defRPr/>
            </a:pPr>
            <a:r>
              <a:rPr lang="en-US" dirty="0" smtClean="0"/>
              <a:t>The </a:t>
            </a:r>
            <a:r>
              <a:rPr lang="en-US" dirty="0" err="1" smtClean="0"/>
              <a:t>bathyal</a:t>
            </a:r>
            <a:r>
              <a:rPr lang="en-US" dirty="0" smtClean="0"/>
              <a:t> zone begins at the continental slope and extends down about 2000 meters.</a:t>
            </a:r>
          </a:p>
          <a:p>
            <a:pPr eaLnBrk="1" hangingPunct="1">
              <a:lnSpc>
                <a:spcPct val="90000"/>
              </a:lnSpc>
              <a:defRPr/>
            </a:pPr>
            <a:r>
              <a:rPr lang="en-US" dirty="0" smtClean="0"/>
              <a:t>Sunlight cannot penetrate the bottom of this zone and plants do not grow at the bottom.</a:t>
            </a:r>
          </a:p>
          <a:p>
            <a:pPr eaLnBrk="1" hangingPunct="1">
              <a:lnSpc>
                <a:spcPct val="90000"/>
              </a:lnSpc>
              <a:defRPr/>
            </a:pPr>
            <a:r>
              <a:rPr lang="en-US" dirty="0" smtClean="0"/>
              <a:t>Many forms of nekton, such as squid, octopus and large whales live in this zone.</a:t>
            </a:r>
          </a:p>
        </p:txBody>
      </p:sp>
      <p:pic>
        <p:nvPicPr>
          <p:cNvPr id="11266" name="Picture 2" descr="https://cornellbiochem.wikispaces.com/file/view/bluewhale.jpg/139857663/316x223/bluewhale.jpg"/>
          <p:cNvPicPr>
            <a:picLocks noChangeAspect="1" noChangeArrowheads="1"/>
          </p:cNvPicPr>
          <p:nvPr/>
        </p:nvPicPr>
        <p:blipFill>
          <a:blip r:embed="rId2" cstate="print"/>
          <a:srcRect/>
          <a:stretch>
            <a:fillRect/>
          </a:stretch>
        </p:blipFill>
        <p:spPr bwMode="auto">
          <a:xfrm>
            <a:off x="3124200" y="4114800"/>
            <a:ext cx="2807441" cy="1981200"/>
          </a:xfrm>
          <a:prstGeom prst="rect">
            <a:avLst/>
          </a:prstGeom>
          <a:noFill/>
        </p:spPr>
      </p:pic>
      <p:pic>
        <p:nvPicPr>
          <p:cNvPr id="11270" name="Picture 6" descr="http://farm3.static.flickr.com/2657/3793776604_750ddfd4eb.jpg"/>
          <p:cNvPicPr>
            <a:picLocks noChangeAspect="1" noChangeArrowheads="1"/>
          </p:cNvPicPr>
          <p:nvPr/>
        </p:nvPicPr>
        <p:blipFill>
          <a:blip r:embed="rId3" cstate="print"/>
          <a:srcRect/>
          <a:stretch>
            <a:fillRect/>
          </a:stretch>
        </p:blipFill>
        <p:spPr bwMode="auto">
          <a:xfrm>
            <a:off x="5956300" y="4086225"/>
            <a:ext cx="3187700" cy="2390775"/>
          </a:xfrm>
          <a:prstGeom prst="rect">
            <a:avLst/>
          </a:prstGeom>
          <a:noFill/>
        </p:spPr>
      </p:pic>
      <p:pic>
        <p:nvPicPr>
          <p:cNvPr id="11272" name="Picture 8" descr="http://www.ryanphotographic.com/images/JPEGS/Squid%20from%20kaikoura%20montage%20copy.jpg"/>
          <p:cNvPicPr>
            <a:picLocks noChangeAspect="1" noChangeArrowheads="1"/>
          </p:cNvPicPr>
          <p:nvPr/>
        </p:nvPicPr>
        <p:blipFill>
          <a:blip r:embed="rId4" cstate="print"/>
          <a:srcRect/>
          <a:stretch>
            <a:fillRect/>
          </a:stretch>
        </p:blipFill>
        <p:spPr bwMode="auto">
          <a:xfrm>
            <a:off x="0" y="4724400"/>
            <a:ext cx="3266710" cy="1828800"/>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228600" y="0"/>
            <a:ext cx="8229600" cy="868362"/>
          </a:xfrm>
        </p:spPr>
        <p:txBody>
          <a:bodyPr/>
          <a:lstStyle/>
          <a:p>
            <a:pPr algn="l" eaLnBrk="1" hangingPunct="1">
              <a:defRPr/>
            </a:pPr>
            <a:r>
              <a:rPr lang="en-US" dirty="0" smtClean="0"/>
              <a:t>Abyssal (Ocean Floor) Zone</a:t>
            </a:r>
          </a:p>
        </p:txBody>
      </p:sp>
      <p:sp>
        <p:nvSpPr>
          <p:cNvPr id="87043" name="Rectangle 3"/>
          <p:cNvSpPr>
            <a:spLocks noGrp="1" noChangeArrowheads="1"/>
          </p:cNvSpPr>
          <p:nvPr>
            <p:ph type="body" idx="1"/>
          </p:nvPr>
        </p:nvSpPr>
        <p:spPr>
          <a:xfrm>
            <a:off x="0" y="838200"/>
            <a:ext cx="4495800" cy="6019800"/>
          </a:xfrm>
        </p:spPr>
        <p:txBody>
          <a:bodyPr>
            <a:normAutofit lnSpcReduction="10000"/>
          </a:bodyPr>
          <a:lstStyle/>
          <a:p>
            <a:pPr eaLnBrk="1" hangingPunct="1">
              <a:lnSpc>
                <a:spcPct val="90000"/>
              </a:lnSpc>
              <a:defRPr/>
            </a:pPr>
            <a:r>
              <a:rPr lang="en-US" sz="2800" dirty="0" smtClean="0"/>
              <a:t>At a depth of about 2000 meters, the abyssal zone begins.  </a:t>
            </a:r>
          </a:p>
          <a:p>
            <a:pPr eaLnBrk="1" hangingPunct="1">
              <a:lnSpc>
                <a:spcPct val="90000"/>
              </a:lnSpc>
              <a:defRPr/>
            </a:pPr>
            <a:r>
              <a:rPr lang="en-US" sz="2800" dirty="0" smtClean="0"/>
              <a:t>The abyssal zone extends to a depth of 6000 meters.</a:t>
            </a:r>
          </a:p>
          <a:p>
            <a:pPr eaLnBrk="1" hangingPunct="1">
              <a:lnSpc>
                <a:spcPct val="90000"/>
              </a:lnSpc>
              <a:defRPr/>
            </a:pPr>
            <a:r>
              <a:rPr lang="en-US" sz="2800" dirty="0" smtClean="0"/>
              <a:t>This zone covers the large flat plains of the ocean.  No sunlight can penetrate and food is scarce. The water pressure is great.</a:t>
            </a:r>
          </a:p>
          <a:p>
            <a:pPr eaLnBrk="1" hangingPunct="1">
              <a:lnSpc>
                <a:spcPct val="90000"/>
              </a:lnSpc>
              <a:defRPr/>
            </a:pPr>
            <a:r>
              <a:rPr lang="en-US" sz="2800" dirty="0" smtClean="0"/>
              <a:t>Most of the animals here are small.</a:t>
            </a:r>
          </a:p>
          <a:p>
            <a:r>
              <a:rPr lang="en-US" sz="2800" dirty="0" smtClean="0"/>
              <a:t>Many deep sea fishes produce their own light called bioluminescence.</a:t>
            </a:r>
          </a:p>
        </p:txBody>
      </p:sp>
      <p:pic>
        <p:nvPicPr>
          <p:cNvPr id="10242" name="Picture 2" descr="http://www.animals-zone.com/wp-content/uploads/2010/05/Anglerfish-1.jpg"/>
          <p:cNvPicPr>
            <a:picLocks noChangeAspect="1" noChangeArrowheads="1"/>
          </p:cNvPicPr>
          <p:nvPr/>
        </p:nvPicPr>
        <p:blipFill>
          <a:blip r:embed="rId2" cstate="print"/>
          <a:srcRect/>
          <a:stretch>
            <a:fillRect/>
          </a:stretch>
        </p:blipFill>
        <p:spPr bwMode="auto">
          <a:xfrm>
            <a:off x="4267200" y="876299"/>
            <a:ext cx="3364552" cy="2247901"/>
          </a:xfrm>
          <a:prstGeom prst="rect">
            <a:avLst/>
          </a:prstGeom>
          <a:noFill/>
        </p:spPr>
      </p:pic>
      <p:pic>
        <p:nvPicPr>
          <p:cNvPr id="10246" name="Picture 6" descr="http://topwebtoday.files.wordpress.com/2010/05/transparent-animal-1.jpg"/>
          <p:cNvPicPr>
            <a:picLocks noChangeAspect="1" noChangeArrowheads="1"/>
          </p:cNvPicPr>
          <p:nvPr/>
        </p:nvPicPr>
        <p:blipFill>
          <a:blip r:embed="rId3" cstate="print"/>
          <a:srcRect/>
          <a:stretch>
            <a:fillRect/>
          </a:stretch>
        </p:blipFill>
        <p:spPr bwMode="auto">
          <a:xfrm>
            <a:off x="4399723" y="4800600"/>
            <a:ext cx="3220277" cy="2057400"/>
          </a:xfrm>
          <a:prstGeom prst="rect">
            <a:avLst/>
          </a:prstGeom>
          <a:noFill/>
        </p:spPr>
      </p:pic>
      <p:pic>
        <p:nvPicPr>
          <p:cNvPr id="10248" name="Picture 8" descr="http://www.dmns.org/media/1712161/deep_sea_explorers.jpg"/>
          <p:cNvPicPr>
            <a:picLocks noChangeAspect="1" noChangeArrowheads="1"/>
          </p:cNvPicPr>
          <p:nvPr/>
        </p:nvPicPr>
        <p:blipFill>
          <a:blip r:embed="rId4" cstate="print"/>
          <a:srcRect/>
          <a:stretch>
            <a:fillRect/>
          </a:stretch>
        </p:blipFill>
        <p:spPr bwMode="auto">
          <a:xfrm>
            <a:off x="6686792" y="0"/>
            <a:ext cx="2457208" cy="2209800"/>
          </a:xfrm>
          <a:prstGeom prst="rect">
            <a:avLst/>
          </a:prstGeom>
          <a:noFill/>
        </p:spPr>
      </p:pic>
      <p:pic>
        <p:nvPicPr>
          <p:cNvPr id="10252" name="Picture 12" descr="http://images3.wikia.nocookie.net/__cb20110714232560/endlessocean/images/5/5f/DeepSeaBlindShrimp.jpg"/>
          <p:cNvPicPr>
            <a:picLocks noChangeAspect="1" noChangeArrowheads="1"/>
          </p:cNvPicPr>
          <p:nvPr/>
        </p:nvPicPr>
        <p:blipFill>
          <a:blip r:embed="rId5" cstate="print"/>
          <a:srcRect/>
          <a:stretch>
            <a:fillRect/>
          </a:stretch>
        </p:blipFill>
        <p:spPr bwMode="auto">
          <a:xfrm>
            <a:off x="5029200" y="3124200"/>
            <a:ext cx="3505200" cy="1370624"/>
          </a:xfrm>
          <a:prstGeom prst="rect">
            <a:avLst/>
          </a:prstGeom>
          <a:noFill/>
        </p:spPr>
      </p:pic>
      <p:pic>
        <p:nvPicPr>
          <p:cNvPr id="10244" name="Picture 4" descr="http://freshwatertuttle.wikispaces.com/file/view/Screen_shot_2010-09-09_at_7.44.23_AM.png/161361925/Screen_shot_2010-09-09_at_7.44.23_AM.png"/>
          <p:cNvPicPr>
            <a:picLocks noChangeAspect="1" noChangeArrowheads="1"/>
          </p:cNvPicPr>
          <p:nvPr/>
        </p:nvPicPr>
        <p:blipFill>
          <a:blip r:embed="rId6" cstate="print"/>
          <a:srcRect/>
          <a:stretch>
            <a:fillRect/>
          </a:stretch>
        </p:blipFill>
        <p:spPr bwMode="auto">
          <a:xfrm>
            <a:off x="7239000" y="4276397"/>
            <a:ext cx="1905000" cy="2581603"/>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138"/>
            <a:ext cx="4038600" cy="5224462"/>
          </a:xfrm>
        </p:spPr>
        <p:txBody>
          <a:bodyPr>
            <a:noAutofit/>
          </a:bodyPr>
          <a:lstStyle/>
          <a:p>
            <a:pPr marL="365760" indent="-256032" eaLnBrk="1" fontAlgn="auto" hangingPunct="1">
              <a:spcAft>
                <a:spcPts val="0"/>
              </a:spcAft>
              <a:defRPr/>
            </a:pPr>
            <a:r>
              <a:rPr lang="en-US" sz="3200" dirty="0" smtClean="0"/>
              <a:t>Located in the deep zone</a:t>
            </a:r>
          </a:p>
          <a:p>
            <a:pPr marL="365760" indent="-256032" eaLnBrk="1" fontAlgn="auto" hangingPunct="1">
              <a:spcAft>
                <a:spcPts val="0"/>
              </a:spcAft>
              <a:defRPr/>
            </a:pPr>
            <a:r>
              <a:rPr lang="en-US" sz="3200" dirty="0" smtClean="0"/>
              <a:t>Is an area in which heated ocean water rises through the cracks of ocean floor</a:t>
            </a:r>
          </a:p>
          <a:p>
            <a:pPr marL="365760" indent="-256032" eaLnBrk="1" fontAlgn="auto" hangingPunct="1">
              <a:spcAft>
                <a:spcPts val="0"/>
              </a:spcAft>
              <a:defRPr/>
            </a:pPr>
            <a:r>
              <a:rPr lang="en-US" sz="3200" dirty="0" smtClean="0"/>
              <a:t>Chemical nutrients in the heated water support unique organisms. </a:t>
            </a:r>
            <a:endParaRPr lang="en-US" sz="3200" dirty="0"/>
          </a:p>
        </p:txBody>
      </p:sp>
      <p:pic>
        <p:nvPicPr>
          <p:cNvPr id="30723" name="Picture 2"/>
          <p:cNvPicPr>
            <a:picLocks noGrp="1" noChangeAspect="1" noChangeArrowheads="1"/>
          </p:cNvPicPr>
          <p:nvPr>
            <p:ph sz="half" idx="2"/>
          </p:nvPr>
        </p:nvPicPr>
        <p:blipFill>
          <a:blip r:embed="rId2" cstate="print"/>
          <a:srcRect/>
          <a:stretch>
            <a:fillRect/>
          </a:stretch>
        </p:blipFill>
        <p:spPr>
          <a:xfrm>
            <a:off x="5110163" y="1785938"/>
            <a:ext cx="3114675" cy="3914775"/>
          </a:xfrm>
        </p:spPr>
      </p:pic>
      <p:sp>
        <p:nvSpPr>
          <p:cNvPr id="2" name="Title 1"/>
          <p:cNvSpPr>
            <a:spLocks noGrp="1"/>
          </p:cNvSpPr>
          <p:nvPr>
            <p:ph type="title"/>
          </p:nvPr>
        </p:nvSpPr>
        <p:spPr/>
        <p:txBody>
          <a:bodyPr/>
          <a:lstStyle/>
          <a:p>
            <a:pPr eaLnBrk="1" fontAlgn="auto" hangingPunct="1">
              <a:spcAft>
                <a:spcPts val="0"/>
              </a:spcAft>
              <a:defRPr/>
            </a:pPr>
            <a:r>
              <a:rPr lang="en-US" dirty="0" smtClean="0"/>
              <a:t>Hydrothermal Vent</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defRPr/>
            </a:pPr>
            <a:r>
              <a:rPr lang="en-US" smtClean="0"/>
              <a:t>Studying the Ocean Floor</a:t>
            </a:r>
          </a:p>
        </p:txBody>
      </p:sp>
      <p:sp>
        <p:nvSpPr>
          <p:cNvPr id="88067" name="Rectangle 3"/>
          <p:cNvSpPr>
            <a:spLocks noGrp="1" noChangeArrowheads="1"/>
          </p:cNvSpPr>
          <p:nvPr>
            <p:ph type="body" idx="1"/>
          </p:nvPr>
        </p:nvSpPr>
        <p:spPr/>
        <p:txBody>
          <a:bodyPr/>
          <a:lstStyle/>
          <a:p>
            <a:pPr eaLnBrk="1" hangingPunct="1">
              <a:lnSpc>
                <a:spcPct val="90000"/>
              </a:lnSpc>
              <a:defRPr/>
            </a:pPr>
            <a:r>
              <a:rPr lang="en-US" sz="2800" dirty="0" smtClean="0"/>
              <a:t>In 1872, the first expedition to explore the ocean began when the </a:t>
            </a:r>
            <a:r>
              <a:rPr lang="en-US" sz="2800" i="1" dirty="0" smtClean="0"/>
              <a:t>Challenger </a:t>
            </a:r>
            <a:r>
              <a:rPr lang="en-US" sz="2800" dirty="0" smtClean="0"/>
              <a:t>sailed from England.</a:t>
            </a:r>
          </a:p>
          <a:p>
            <a:pPr eaLnBrk="1" hangingPunct="1">
              <a:lnSpc>
                <a:spcPct val="90000"/>
              </a:lnSpc>
              <a:defRPr/>
            </a:pPr>
            <a:r>
              <a:rPr lang="en-US" sz="2800" dirty="0" smtClean="0"/>
              <a:t>Scientists used wire to measure the ocean depth.</a:t>
            </a:r>
          </a:p>
          <a:p>
            <a:pPr eaLnBrk="1" hangingPunct="1">
              <a:lnSpc>
                <a:spcPct val="90000"/>
              </a:lnSpc>
              <a:defRPr/>
            </a:pPr>
            <a:r>
              <a:rPr lang="en-US" sz="2800" dirty="0" smtClean="0"/>
              <a:t>Scientists aboard used nets to collect animals and plants from the ocean floor.</a:t>
            </a:r>
          </a:p>
          <a:p>
            <a:pPr eaLnBrk="1" hangingPunct="1">
              <a:lnSpc>
                <a:spcPct val="90000"/>
              </a:lnSpc>
              <a:defRPr/>
            </a:pPr>
            <a:r>
              <a:rPr lang="en-US" sz="2800" dirty="0" smtClean="0"/>
              <a:t>Special thermometers measured the temperature.  Samples of water were collected.</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defRPr/>
            </a:pPr>
            <a:r>
              <a:rPr lang="en-US" smtClean="0"/>
              <a:t>Present Oceanographers</a:t>
            </a:r>
          </a:p>
        </p:txBody>
      </p:sp>
      <p:sp>
        <p:nvSpPr>
          <p:cNvPr id="89091" name="Rectangle 3"/>
          <p:cNvSpPr>
            <a:spLocks noGrp="1" noChangeArrowheads="1"/>
          </p:cNvSpPr>
          <p:nvPr>
            <p:ph type="body" idx="1"/>
          </p:nvPr>
        </p:nvSpPr>
        <p:spPr/>
        <p:txBody>
          <a:bodyPr/>
          <a:lstStyle/>
          <a:p>
            <a:pPr eaLnBrk="1" hangingPunct="1">
              <a:lnSpc>
                <a:spcPct val="90000"/>
              </a:lnSpc>
              <a:defRPr/>
            </a:pPr>
            <a:r>
              <a:rPr lang="en-US" dirty="0" smtClean="0"/>
              <a:t>Today oceanographers have modern instruments.</a:t>
            </a:r>
          </a:p>
          <a:p>
            <a:pPr eaLnBrk="1" hangingPunct="1">
              <a:lnSpc>
                <a:spcPct val="90000"/>
              </a:lnSpc>
              <a:defRPr/>
            </a:pPr>
            <a:r>
              <a:rPr lang="en-US" dirty="0" smtClean="0"/>
              <a:t>Underwater cameras provide pictures of the ocean floor.  Corers bring up samples of </a:t>
            </a:r>
            <a:r>
              <a:rPr lang="en-US" dirty="0" smtClean="0"/>
              <a:t>mud </a:t>
            </a:r>
            <a:r>
              <a:rPr lang="en-US" dirty="0" smtClean="0"/>
              <a:t>and sand from the ocean bottom.  </a:t>
            </a:r>
          </a:p>
          <a:p>
            <a:pPr eaLnBrk="1" hangingPunct="1">
              <a:lnSpc>
                <a:spcPct val="90000"/>
              </a:lnSpc>
              <a:defRPr/>
            </a:pPr>
            <a:r>
              <a:rPr lang="en-US" dirty="0" smtClean="0"/>
              <a:t>Bathyspheres, </a:t>
            </a:r>
            <a:r>
              <a:rPr lang="en-US" dirty="0" err="1" smtClean="0"/>
              <a:t>bathscaphs</a:t>
            </a:r>
            <a:r>
              <a:rPr lang="en-US" dirty="0" smtClean="0"/>
              <a:t> and other submersibles are able to dive deep under the surface to explore</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defRPr/>
            </a:pPr>
            <a:r>
              <a:rPr lang="en-US" smtClean="0"/>
              <a:t>Mapping the Ocean Floor</a:t>
            </a:r>
          </a:p>
        </p:txBody>
      </p:sp>
      <p:sp>
        <p:nvSpPr>
          <p:cNvPr id="90115" name="Rectangle 3"/>
          <p:cNvSpPr>
            <a:spLocks noGrp="1" noChangeArrowheads="1"/>
          </p:cNvSpPr>
          <p:nvPr>
            <p:ph type="body" idx="1"/>
          </p:nvPr>
        </p:nvSpPr>
        <p:spPr/>
        <p:txBody>
          <a:bodyPr/>
          <a:lstStyle/>
          <a:p>
            <a:pPr eaLnBrk="1" hangingPunct="1">
              <a:defRPr/>
            </a:pPr>
            <a:r>
              <a:rPr lang="en-US" dirty="0" smtClean="0"/>
              <a:t>One of the most important goals is to map the ocean floor.</a:t>
            </a:r>
          </a:p>
          <a:p>
            <a:pPr eaLnBrk="1" hangingPunct="1">
              <a:defRPr/>
            </a:pPr>
            <a:r>
              <a:rPr lang="en-US" dirty="0" smtClean="0"/>
              <a:t>This is done by indirect methods such as echo sounding, radar, sonar and seismographic surveys.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457200" y="0"/>
            <a:ext cx="8229600" cy="868362"/>
          </a:xfrm>
        </p:spPr>
        <p:txBody>
          <a:bodyPr/>
          <a:lstStyle/>
          <a:p>
            <a:pPr eaLnBrk="1" hangingPunct="1">
              <a:defRPr/>
            </a:pPr>
            <a:r>
              <a:rPr lang="en-US" dirty="0" smtClean="0"/>
              <a:t>Echo Soundings</a:t>
            </a:r>
          </a:p>
        </p:txBody>
      </p:sp>
      <p:sp>
        <p:nvSpPr>
          <p:cNvPr id="111619" name="Rectangle 3"/>
          <p:cNvSpPr>
            <a:spLocks noGrp="1" noChangeArrowheads="1"/>
          </p:cNvSpPr>
          <p:nvPr>
            <p:ph type="body" idx="1"/>
          </p:nvPr>
        </p:nvSpPr>
        <p:spPr>
          <a:xfrm>
            <a:off x="457200" y="1295400"/>
            <a:ext cx="8229600" cy="5257800"/>
          </a:xfrm>
        </p:spPr>
        <p:txBody>
          <a:bodyPr>
            <a:normAutofit/>
          </a:bodyPr>
          <a:lstStyle/>
          <a:p>
            <a:pPr eaLnBrk="1" hangingPunct="1">
              <a:lnSpc>
                <a:spcPct val="90000"/>
              </a:lnSpc>
              <a:defRPr/>
            </a:pPr>
            <a:r>
              <a:rPr lang="en-US" dirty="0" smtClean="0"/>
              <a:t>All of these methods are based on the same principles. </a:t>
            </a:r>
          </a:p>
          <a:p>
            <a:pPr eaLnBrk="1" hangingPunct="1">
              <a:lnSpc>
                <a:spcPct val="90000"/>
              </a:lnSpc>
              <a:defRPr/>
            </a:pPr>
            <a:r>
              <a:rPr lang="en-US" dirty="0" smtClean="0"/>
              <a:t>Energy waves are sent down to the floor are reflected and return to the surface, where they are recorded.</a:t>
            </a:r>
          </a:p>
          <a:p>
            <a:pPr eaLnBrk="1" hangingPunct="1">
              <a:lnSpc>
                <a:spcPct val="90000"/>
              </a:lnSpc>
              <a:defRPr/>
            </a:pPr>
            <a:r>
              <a:rPr lang="en-US" dirty="0" smtClean="0"/>
              <a:t>Knowing the speed of sound, 1500 m per second, oceanographers can determine the depth.</a:t>
            </a:r>
          </a:p>
          <a:p>
            <a:pPr eaLnBrk="1" hangingPunct="1">
              <a:lnSpc>
                <a:spcPct val="90000"/>
              </a:lnSpc>
              <a:defRPr/>
            </a:pPr>
            <a:r>
              <a:rPr lang="en-US" dirty="0" smtClean="0"/>
              <a:t>The most complete picture was gathered from information from a satellite, the </a:t>
            </a:r>
            <a:r>
              <a:rPr lang="en-US" i="1" dirty="0" err="1" smtClean="0"/>
              <a:t>Seasat</a:t>
            </a:r>
            <a:r>
              <a:rPr lang="en-US" dirty="0" smtClean="0"/>
              <a:t>, launched in 1978</a:t>
            </a:r>
          </a:p>
          <a:p>
            <a:pPr eaLnBrk="1" hangingPunct="1">
              <a:lnSpc>
                <a:spcPct val="90000"/>
              </a:lnSpc>
              <a:defRPr/>
            </a:pPr>
            <a:endParaRPr lang="en-US" sz="28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normAutofit fontScale="90000"/>
          </a:bodyPr>
          <a:lstStyle/>
          <a:p>
            <a:pPr>
              <a:defRPr/>
            </a:pPr>
            <a:r>
              <a:rPr lang="en-US" dirty="0" smtClean="0"/>
              <a:t>Ocean Floor Makeup</a:t>
            </a:r>
            <a:br>
              <a:rPr lang="en-US" dirty="0" smtClean="0"/>
            </a:br>
            <a:endParaRPr lang="en-US" dirty="0" smtClean="0"/>
          </a:p>
        </p:txBody>
      </p:sp>
      <p:sp>
        <p:nvSpPr>
          <p:cNvPr id="51204" name="Rectangle 4"/>
          <p:cNvSpPr>
            <a:spLocks noGrp="1" noChangeArrowheads="1"/>
          </p:cNvSpPr>
          <p:nvPr>
            <p:ph type="body" sz="half" idx="1"/>
          </p:nvPr>
        </p:nvSpPr>
        <p:spPr>
          <a:xfrm>
            <a:off x="457200" y="1143000"/>
            <a:ext cx="8229600" cy="2646363"/>
          </a:xfrm>
        </p:spPr>
        <p:txBody>
          <a:bodyPr>
            <a:normAutofit/>
          </a:bodyPr>
          <a:lstStyle/>
          <a:p>
            <a:pPr>
              <a:lnSpc>
                <a:spcPct val="90000"/>
              </a:lnSpc>
              <a:defRPr/>
            </a:pPr>
            <a:r>
              <a:rPr lang="en-US" dirty="0" smtClean="0"/>
              <a:t>The ocean floor has higher mountains, deeper canyons, and larger flatter plains. Earthquakes occur more often.</a:t>
            </a:r>
          </a:p>
          <a:p>
            <a:pPr>
              <a:lnSpc>
                <a:spcPct val="90000"/>
              </a:lnSpc>
              <a:defRPr/>
            </a:pPr>
            <a:r>
              <a:rPr lang="en-US" dirty="0" smtClean="0"/>
              <a:t>The rocks are very different.</a:t>
            </a:r>
          </a:p>
          <a:p>
            <a:pPr>
              <a:lnSpc>
                <a:spcPct val="90000"/>
              </a:lnSpc>
              <a:defRPr/>
            </a:pPr>
            <a:r>
              <a:rPr lang="en-US" dirty="0" smtClean="0"/>
              <a:t>The crust is  thinner</a:t>
            </a:r>
          </a:p>
        </p:txBody>
      </p:sp>
      <p:pic>
        <p:nvPicPr>
          <p:cNvPr id="24580" name="Picture 6" descr="features"/>
          <p:cNvPicPr>
            <a:picLocks noGrp="1" noChangeAspect="1" noChangeArrowheads="1"/>
          </p:cNvPicPr>
          <p:nvPr>
            <p:ph sz="half" idx="2"/>
          </p:nvPr>
        </p:nvPicPr>
        <p:blipFill>
          <a:blip r:embed="rId2" cstate="print"/>
          <a:srcRect/>
          <a:stretch>
            <a:fillRect/>
          </a:stretch>
        </p:blipFill>
        <p:spPr>
          <a:xfrm>
            <a:off x="0" y="3886200"/>
            <a:ext cx="8991600" cy="2467010"/>
          </a:xfr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Sonar</a:t>
            </a:r>
            <a:endParaRPr lang="en-US" dirty="0"/>
          </a:p>
        </p:txBody>
      </p:sp>
      <p:sp>
        <p:nvSpPr>
          <p:cNvPr id="3" name="Content Placeholder 2"/>
          <p:cNvSpPr>
            <a:spLocks noGrp="1"/>
          </p:cNvSpPr>
          <p:nvPr>
            <p:ph sz="half" idx="1"/>
          </p:nvPr>
        </p:nvSpPr>
        <p:spPr>
          <a:xfrm>
            <a:off x="228600" y="1371600"/>
            <a:ext cx="4038600" cy="4525963"/>
          </a:xfrm>
        </p:spPr>
        <p:txBody>
          <a:bodyPr>
            <a:normAutofit/>
          </a:bodyPr>
          <a:lstStyle/>
          <a:p>
            <a:r>
              <a:rPr lang="en-US" sz="3200" dirty="0" smtClean="0"/>
              <a:t>Stands for </a:t>
            </a:r>
            <a:r>
              <a:rPr lang="en-US" sz="3200" b="1" dirty="0" smtClean="0"/>
              <a:t>S</a:t>
            </a:r>
            <a:r>
              <a:rPr lang="en-US" sz="3200" dirty="0" smtClean="0"/>
              <a:t>ound </a:t>
            </a:r>
            <a:r>
              <a:rPr lang="en-US" sz="3200" b="1" dirty="0" smtClean="0"/>
              <a:t>N</a:t>
            </a:r>
            <a:r>
              <a:rPr lang="en-US" sz="3200" dirty="0" smtClean="0"/>
              <a:t>avigation and </a:t>
            </a:r>
            <a:r>
              <a:rPr lang="en-US" sz="3200" b="1" dirty="0" smtClean="0"/>
              <a:t>R</a:t>
            </a:r>
            <a:r>
              <a:rPr lang="en-US" sz="3200" dirty="0" smtClean="0"/>
              <a:t>anging</a:t>
            </a:r>
          </a:p>
          <a:p>
            <a:r>
              <a:rPr lang="en-US" sz="3200" dirty="0" smtClean="0"/>
              <a:t>Is a system that uses sound waves to calculate the distance to an object</a:t>
            </a:r>
            <a:endParaRPr lang="en-US" sz="3200" dirty="0"/>
          </a:p>
        </p:txBody>
      </p:sp>
      <p:pic>
        <p:nvPicPr>
          <p:cNvPr id="2050" name="Picture 2"/>
          <p:cNvPicPr>
            <a:picLocks noGrp="1" noChangeAspect="1" noChangeArrowheads="1"/>
          </p:cNvPicPr>
          <p:nvPr>
            <p:ph sz="half" idx="2"/>
          </p:nvPr>
        </p:nvPicPr>
        <p:blipFill>
          <a:blip r:embed="rId2" cstate="print"/>
          <a:srcRect/>
          <a:stretch>
            <a:fillRect/>
          </a:stretch>
        </p:blipFill>
        <p:spPr bwMode="auto">
          <a:xfrm>
            <a:off x="4267200" y="1676400"/>
            <a:ext cx="4615543" cy="39624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0"/>
            <a:ext cx="8229600" cy="941387"/>
          </a:xfrm>
        </p:spPr>
        <p:txBody>
          <a:bodyPr>
            <a:normAutofit/>
          </a:bodyPr>
          <a:lstStyle/>
          <a:p>
            <a:pPr>
              <a:defRPr/>
            </a:pPr>
            <a:r>
              <a:rPr lang="en-US" dirty="0" smtClean="0"/>
              <a:t>Edges of the Continents</a:t>
            </a:r>
          </a:p>
        </p:txBody>
      </p:sp>
      <p:sp>
        <p:nvSpPr>
          <p:cNvPr id="51204" name="Rectangle 4"/>
          <p:cNvSpPr>
            <a:spLocks noGrp="1" noChangeArrowheads="1"/>
          </p:cNvSpPr>
          <p:nvPr>
            <p:ph type="body" sz="half" idx="1"/>
          </p:nvPr>
        </p:nvSpPr>
        <p:spPr>
          <a:xfrm>
            <a:off x="381000" y="838200"/>
            <a:ext cx="8458200" cy="3429000"/>
          </a:xfrm>
        </p:spPr>
        <p:txBody>
          <a:bodyPr>
            <a:normAutofit/>
          </a:bodyPr>
          <a:lstStyle/>
          <a:p>
            <a:pPr eaLnBrk="1" hangingPunct="1">
              <a:lnSpc>
                <a:spcPct val="90000"/>
              </a:lnSpc>
              <a:defRPr/>
            </a:pPr>
            <a:r>
              <a:rPr lang="en-US" dirty="0" smtClean="0"/>
              <a:t>The shoreline is a boundary between where the land and the ocean meet.</a:t>
            </a:r>
          </a:p>
          <a:p>
            <a:pPr>
              <a:lnSpc>
                <a:spcPct val="90000"/>
              </a:lnSpc>
              <a:defRPr/>
            </a:pPr>
            <a:r>
              <a:rPr lang="en-US" dirty="0" smtClean="0"/>
              <a:t>The topography of the ocean floor is different from the topography of the continents</a:t>
            </a:r>
          </a:p>
        </p:txBody>
      </p:sp>
      <p:pic>
        <p:nvPicPr>
          <p:cNvPr id="24580" name="Picture 6" descr="features"/>
          <p:cNvPicPr>
            <a:picLocks noGrp="1" noChangeAspect="1" noChangeArrowheads="1"/>
          </p:cNvPicPr>
          <p:nvPr>
            <p:ph sz="half" idx="2"/>
          </p:nvPr>
        </p:nvPicPr>
        <p:blipFill>
          <a:blip r:embed="rId2" cstate="print"/>
          <a:srcRect/>
          <a:stretch>
            <a:fillRect/>
          </a:stretch>
        </p:blipFill>
        <p:spPr>
          <a:xfrm>
            <a:off x="0" y="4314790"/>
            <a:ext cx="8991600" cy="2467010"/>
          </a:xfr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defRPr/>
            </a:pPr>
            <a:r>
              <a:rPr lang="en-US" smtClean="0"/>
              <a:t>Continental Margin</a:t>
            </a:r>
          </a:p>
        </p:txBody>
      </p:sp>
      <p:sp>
        <p:nvSpPr>
          <p:cNvPr id="53251" name="Rectangle 3"/>
          <p:cNvSpPr>
            <a:spLocks noGrp="1" noChangeArrowheads="1"/>
          </p:cNvSpPr>
          <p:nvPr>
            <p:ph type="body" idx="1"/>
          </p:nvPr>
        </p:nvSpPr>
        <p:spPr/>
        <p:txBody>
          <a:bodyPr/>
          <a:lstStyle/>
          <a:p>
            <a:pPr eaLnBrk="1" hangingPunct="1">
              <a:defRPr/>
            </a:pPr>
            <a:r>
              <a:rPr lang="en-US" dirty="0" smtClean="0"/>
              <a:t>The area where the underwater edge of a continent meets the ocean floor is called a continental margin.</a:t>
            </a:r>
          </a:p>
          <a:p>
            <a:pPr eaLnBrk="1" hangingPunct="1">
              <a:defRPr/>
            </a:pPr>
            <a:r>
              <a:rPr lang="en-US" dirty="0" smtClean="0"/>
              <a:t>A continental margin consists of a continental shelf, a continental slope and a continental rise.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dirty="0" smtClean="0"/>
              <a:t>Continental shelf</a:t>
            </a:r>
            <a:endParaRPr lang="en-US" dirty="0"/>
          </a:p>
        </p:txBody>
      </p:sp>
      <p:sp>
        <p:nvSpPr>
          <p:cNvPr id="3" name="Content Placeholder 2"/>
          <p:cNvSpPr>
            <a:spLocks noGrp="1"/>
          </p:cNvSpPr>
          <p:nvPr>
            <p:ph sz="half" idx="1"/>
          </p:nvPr>
        </p:nvSpPr>
        <p:spPr>
          <a:xfrm>
            <a:off x="0" y="838200"/>
            <a:ext cx="8534400" cy="3276600"/>
          </a:xfrm>
        </p:spPr>
        <p:txBody>
          <a:bodyPr>
            <a:normAutofit fontScale="47500" lnSpcReduction="20000"/>
          </a:bodyPr>
          <a:lstStyle/>
          <a:p>
            <a:r>
              <a:rPr lang="en-US" sz="8000" dirty="0" smtClean="0"/>
              <a:t>The flat part of a continental margin that is covered by shallow area of the ocean floor that extends outward from the edge of a continents is called a continental shelf.</a:t>
            </a:r>
          </a:p>
          <a:p>
            <a:pPr>
              <a:lnSpc>
                <a:spcPct val="90000"/>
              </a:lnSpc>
              <a:buNone/>
              <a:defRPr/>
            </a:pPr>
            <a:endParaRPr lang="en-US" dirty="0"/>
          </a:p>
        </p:txBody>
      </p:sp>
      <p:pic>
        <p:nvPicPr>
          <p:cNvPr id="4098" name="Picture 2"/>
          <p:cNvPicPr>
            <a:picLocks noGrp="1" noChangeAspect="1" noChangeArrowheads="1"/>
          </p:cNvPicPr>
          <p:nvPr>
            <p:ph sz="half" idx="2"/>
          </p:nvPr>
        </p:nvPicPr>
        <p:blipFill>
          <a:blip r:embed="rId2" cstate="print"/>
          <a:srcRect/>
          <a:stretch>
            <a:fillRect/>
          </a:stretch>
        </p:blipFill>
        <p:spPr bwMode="auto">
          <a:xfrm>
            <a:off x="1600200" y="3172776"/>
            <a:ext cx="5562600" cy="368522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1181</TotalTime>
  <Words>2504</Words>
  <Application>Microsoft Office PowerPoint</Application>
  <PresentationFormat>On-screen Show (4:3)</PresentationFormat>
  <Paragraphs>243</Paragraphs>
  <Slides>60</Slides>
  <Notes>1</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Office Theme</vt:lpstr>
      <vt:lpstr>                                                                                                                                                                                                                                          </vt:lpstr>
      <vt:lpstr>Exploring the Ocean</vt:lpstr>
      <vt:lpstr>The World’s Oceans</vt:lpstr>
      <vt:lpstr>Oceans</vt:lpstr>
      <vt:lpstr>Seas</vt:lpstr>
      <vt:lpstr>Ocean Floor Makeup </vt:lpstr>
      <vt:lpstr>Edges of the Continents</vt:lpstr>
      <vt:lpstr>Continental Margin</vt:lpstr>
      <vt:lpstr>Continental shelf</vt:lpstr>
      <vt:lpstr>Continental shelf</vt:lpstr>
      <vt:lpstr>Continental Slope</vt:lpstr>
      <vt:lpstr>Continental Slope</vt:lpstr>
      <vt:lpstr>Continental Rise</vt:lpstr>
      <vt:lpstr>Abyssal Plain</vt:lpstr>
      <vt:lpstr>Abyssal Plains</vt:lpstr>
      <vt:lpstr>Abyssal Plains</vt:lpstr>
      <vt:lpstr>Plates</vt:lpstr>
      <vt:lpstr>Seafloor Spreading</vt:lpstr>
      <vt:lpstr>Mid Ocean Ridge</vt:lpstr>
      <vt:lpstr>Mid ocean Ridges</vt:lpstr>
      <vt:lpstr>Formation of Mid ocean Ridges</vt:lpstr>
      <vt:lpstr>Submarine Canyons</vt:lpstr>
      <vt:lpstr>Rifts</vt:lpstr>
      <vt:lpstr>Trenches</vt:lpstr>
      <vt:lpstr>Mariana Trench</vt:lpstr>
      <vt:lpstr>Mariana Trench</vt:lpstr>
      <vt:lpstr>Properties of Ocean Water</vt:lpstr>
      <vt:lpstr>Major Elements in the Ocean</vt:lpstr>
      <vt:lpstr>Salinity</vt:lpstr>
      <vt:lpstr>Sources of Salt in the Ocean</vt:lpstr>
      <vt:lpstr>Gases in Ocean Water</vt:lpstr>
      <vt:lpstr>Temperature of Ocean Water</vt:lpstr>
      <vt:lpstr>Temperature of Ocean Water</vt:lpstr>
      <vt:lpstr>Surface Zone</vt:lpstr>
      <vt:lpstr>Thermocline</vt:lpstr>
      <vt:lpstr>Deep Zone</vt:lpstr>
      <vt:lpstr>Seamounts and Guyots</vt:lpstr>
      <vt:lpstr>Ocean Life Zones</vt:lpstr>
      <vt:lpstr>Ocean Life Zones</vt:lpstr>
      <vt:lpstr>Major Groups of Ocean Life</vt:lpstr>
      <vt:lpstr>Plankton</vt:lpstr>
      <vt:lpstr>Nekton</vt:lpstr>
      <vt:lpstr>Benthos</vt:lpstr>
      <vt:lpstr>Intertidal (Splash) Zone</vt:lpstr>
      <vt:lpstr>Estuary</vt:lpstr>
      <vt:lpstr>Coastal Wetlands</vt:lpstr>
      <vt:lpstr>Salt Marshes</vt:lpstr>
      <vt:lpstr>Mangroves</vt:lpstr>
      <vt:lpstr>Neritic ( Shelf) Zone</vt:lpstr>
      <vt:lpstr>Coral Reefs</vt:lpstr>
      <vt:lpstr>Kelp Forests</vt:lpstr>
      <vt:lpstr>Open Ocean Zones</vt:lpstr>
      <vt:lpstr>Bathyal (Slope)</vt:lpstr>
      <vt:lpstr>Abyssal (Ocean Floor) Zone</vt:lpstr>
      <vt:lpstr>Hydrothermal Vent</vt:lpstr>
      <vt:lpstr>Studying the Ocean Floor</vt:lpstr>
      <vt:lpstr>Present Oceanographers</vt:lpstr>
      <vt:lpstr>Mapping the Ocean Floor</vt:lpstr>
      <vt:lpstr>Echo Soundings</vt:lpstr>
      <vt:lpstr>Sonar</vt:lpstr>
    </vt:vector>
  </TitlesOfParts>
  <Company>Lee County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Bell Ringer</dc:title>
  <dc:creator>mswofford</dc:creator>
  <cp:lastModifiedBy>LCS Staff</cp:lastModifiedBy>
  <cp:revision>71</cp:revision>
  <dcterms:created xsi:type="dcterms:W3CDTF">2009-11-30T16:19:34Z</dcterms:created>
  <dcterms:modified xsi:type="dcterms:W3CDTF">2013-12-04T17:42:52Z</dcterms:modified>
</cp:coreProperties>
</file>